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15.jpg" ContentType="image/jpg"/>
  <Override PartName="/ppt/media/image17.jpg" ContentType="image/jpg"/>
  <Override PartName="/ppt/media/image20.jpg" ContentType="image/jp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23.jpg" ContentType="image/jpg"/>
  <Override PartName="/ppt/media/image24.jpg" ContentType="image/jpg"/>
  <Override PartName="/ppt/media/image25.jpg" ContentType="image/jpg"/>
  <Override PartName="/ppt/media/image29.jpg" ContentType="image/jpg"/>
  <Override PartName="/ppt/media/image30.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handoutMasterIdLst>
    <p:handoutMasterId r:id="rId32"/>
  </p:handoutMasterIdLst>
  <p:sldIdLst>
    <p:sldId id="268" r:id="rId2"/>
    <p:sldId id="257" r:id="rId3"/>
    <p:sldId id="258" r:id="rId4"/>
    <p:sldId id="295" r:id="rId5"/>
    <p:sldId id="307" r:id="rId6"/>
    <p:sldId id="308" r:id="rId7"/>
    <p:sldId id="304" r:id="rId8"/>
    <p:sldId id="309" r:id="rId9"/>
    <p:sldId id="282" r:id="rId10"/>
    <p:sldId id="299" r:id="rId11"/>
    <p:sldId id="310" r:id="rId12"/>
    <p:sldId id="311" r:id="rId13"/>
    <p:sldId id="312" r:id="rId14"/>
    <p:sldId id="313" r:id="rId15"/>
    <p:sldId id="314" r:id="rId16"/>
    <p:sldId id="315" r:id="rId17"/>
    <p:sldId id="291" r:id="rId18"/>
    <p:sldId id="303" r:id="rId19"/>
    <p:sldId id="292" r:id="rId20"/>
    <p:sldId id="305" r:id="rId21"/>
    <p:sldId id="293" r:id="rId22"/>
    <p:sldId id="294" r:id="rId23"/>
    <p:sldId id="316" r:id="rId24"/>
    <p:sldId id="284" r:id="rId25"/>
    <p:sldId id="317" r:id="rId26"/>
    <p:sldId id="276" r:id="rId27"/>
    <p:sldId id="318" r:id="rId28"/>
    <p:sldId id="279" r:id="rId29"/>
    <p:sldId id="31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00A88F"/>
    <a:srgbClr val="66FF66"/>
    <a:srgbClr val="DBEEF4"/>
    <a:srgbClr val="B2D1E4"/>
    <a:srgbClr val="D9EFEE"/>
    <a:srgbClr val="FF9900"/>
    <a:srgbClr val="004C9D"/>
    <a:srgbClr val="00B0DD"/>
    <a:srgbClr val="00AC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0A62CC-2486-42EA-A36F-6659906B81CA}" v="1" dt="2025-07-28T16:52:54.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23" autoAdjust="0"/>
    <p:restoredTop sz="94660"/>
  </p:normalViewPr>
  <p:slideViewPr>
    <p:cSldViewPr snapToGrid="0">
      <p:cViewPr varScale="1">
        <p:scale>
          <a:sx n="74" d="100"/>
          <a:sy n="74" d="100"/>
        </p:scale>
        <p:origin x="72" y="120"/>
      </p:cViewPr>
      <p:guideLst/>
    </p:cSldViewPr>
  </p:slideViewPr>
  <p:notesTextViewPr>
    <p:cViewPr>
      <p:scale>
        <a:sx n="3" d="2"/>
        <a:sy n="3" d="2"/>
      </p:scale>
      <p:origin x="0" y="0"/>
    </p:cViewPr>
  </p:notesTextViewPr>
  <p:sorterViewPr>
    <p:cViewPr>
      <p:scale>
        <a:sx n="100" d="100"/>
        <a:sy n="100" d="100"/>
      </p:scale>
      <p:origin x="0" y="-2923"/>
    </p:cViewPr>
  </p:sorterViewPr>
  <p:notesViewPr>
    <p:cSldViewPr snapToGrid="0">
      <p:cViewPr varScale="1">
        <p:scale>
          <a:sx n="54" d="100"/>
          <a:sy n="54" d="100"/>
        </p:scale>
        <p:origin x="246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F723D6-1973-9949-851D-5A44AA1A30F6}" type="doc">
      <dgm:prSet loTypeId="urn:microsoft.com/office/officeart/2005/8/layout/hList1" loCatId="" qsTypeId="urn:microsoft.com/office/officeart/2005/8/quickstyle/simple2" qsCatId="simple" csTypeId="urn:microsoft.com/office/officeart/2005/8/colors/accent1_2" csCatId="accent1" phldr="1"/>
      <dgm:spPr/>
      <dgm:t>
        <a:bodyPr/>
        <a:lstStyle/>
        <a:p>
          <a:endParaRPr lang="en-US"/>
        </a:p>
      </dgm:t>
    </dgm:pt>
    <dgm:pt modelId="{F0DDFD6A-1428-F54F-ADEE-B9E6ABE26485}">
      <dgm:prSet custT="1">
        <dgm:style>
          <a:lnRef idx="1">
            <a:schemeClr val="accent2"/>
          </a:lnRef>
          <a:fillRef idx="2">
            <a:schemeClr val="accent2"/>
          </a:fillRef>
          <a:effectRef idx="1">
            <a:schemeClr val="accent2"/>
          </a:effectRef>
          <a:fontRef idx="minor">
            <a:schemeClr val="dk1"/>
          </a:fontRef>
        </dgm:style>
      </dgm:prSet>
      <dgm:spPr>
        <a:solidFill>
          <a:srgbClr val="00CC99"/>
        </a:solidFill>
        <a:ln>
          <a:solidFill>
            <a:srgbClr val="00CC99"/>
          </a:solidFill>
        </a:ln>
      </dgm:spPr>
      <dgm:t>
        <a:bodyPr/>
        <a:lstStyle/>
        <a:p>
          <a:pPr rtl="0"/>
          <a:r>
            <a:rPr lang="en-US" sz="2400" dirty="0">
              <a:solidFill>
                <a:schemeClr val="bg1"/>
              </a:solidFill>
            </a:rPr>
            <a:t>I-SNPs are for people living in a long-term care facility. I-SNPs offer benefits tailored to the unique medical, social, and emotional needs of members who are long-term residents (90 days or longer) in one of the following:</a:t>
          </a:r>
        </a:p>
      </dgm:t>
    </dgm:pt>
    <dgm:pt modelId="{FCE3012A-FF88-CB48-941A-C160A2D8238B}" type="parTrans" cxnId="{A0D04B72-EE2F-F449-AA75-2C149247D9A7}">
      <dgm:prSet/>
      <dgm:spPr/>
      <dgm:t>
        <a:bodyPr/>
        <a:lstStyle/>
        <a:p>
          <a:endParaRPr lang="en-US" sz="1200">
            <a:solidFill>
              <a:schemeClr val="tx2"/>
            </a:solidFill>
          </a:endParaRPr>
        </a:p>
      </dgm:t>
    </dgm:pt>
    <dgm:pt modelId="{AD9AF9B0-8017-E74B-B9AA-19622B8723F8}" type="sibTrans" cxnId="{A0D04B72-EE2F-F449-AA75-2C149247D9A7}">
      <dgm:prSet/>
      <dgm:spPr/>
      <dgm:t>
        <a:bodyPr/>
        <a:lstStyle/>
        <a:p>
          <a:endParaRPr lang="en-US" sz="1200">
            <a:solidFill>
              <a:schemeClr val="tx2"/>
            </a:solidFill>
          </a:endParaRPr>
        </a:p>
      </dgm:t>
    </dgm:pt>
    <dgm:pt modelId="{11CF1C69-617A-524E-9581-8E7A825BF466}">
      <dgm:prSet custT="1"/>
      <dgm:spPr/>
      <dgm:t>
        <a:bodyPr/>
        <a:lstStyle/>
        <a:p>
          <a:pPr rtl="0"/>
          <a:r>
            <a:rPr lang="en-US" sz="2400" dirty="0">
              <a:solidFill>
                <a:schemeClr val="tx2"/>
              </a:solidFill>
            </a:rPr>
            <a:t>Skilled nursing facility (SNF)</a:t>
          </a:r>
        </a:p>
      </dgm:t>
    </dgm:pt>
    <dgm:pt modelId="{35DEDEF4-73AE-AA48-B249-3A3467B5AE3E}" type="parTrans" cxnId="{DF4B242D-D11D-874A-8AAE-6D7D8A37A49A}">
      <dgm:prSet/>
      <dgm:spPr/>
      <dgm:t>
        <a:bodyPr/>
        <a:lstStyle/>
        <a:p>
          <a:endParaRPr lang="en-US" sz="1200">
            <a:solidFill>
              <a:schemeClr val="tx2"/>
            </a:solidFill>
          </a:endParaRPr>
        </a:p>
      </dgm:t>
    </dgm:pt>
    <dgm:pt modelId="{EA7C319B-FFAA-E34B-944B-74BDA424392A}" type="sibTrans" cxnId="{DF4B242D-D11D-874A-8AAE-6D7D8A37A49A}">
      <dgm:prSet/>
      <dgm:spPr/>
      <dgm:t>
        <a:bodyPr/>
        <a:lstStyle/>
        <a:p>
          <a:endParaRPr lang="en-US" sz="1200">
            <a:solidFill>
              <a:schemeClr val="tx2"/>
            </a:solidFill>
          </a:endParaRPr>
        </a:p>
      </dgm:t>
    </dgm:pt>
    <dgm:pt modelId="{0B20650F-B619-EE4C-8021-14E86891170D}">
      <dgm:prSet custT="1"/>
      <dgm:spPr/>
      <dgm:t>
        <a:bodyPr/>
        <a:lstStyle/>
        <a:p>
          <a:pPr rtl="0"/>
          <a:r>
            <a:rPr lang="en-US" sz="2400" dirty="0">
              <a:solidFill>
                <a:schemeClr val="tx2"/>
              </a:solidFill>
            </a:rPr>
            <a:t>LTC nursing facility (NF)</a:t>
          </a:r>
        </a:p>
      </dgm:t>
    </dgm:pt>
    <dgm:pt modelId="{5616F899-3DC5-3146-8DD5-F6AEEE174F24}" type="parTrans" cxnId="{B186D771-ED61-7F45-9D06-40312AC38535}">
      <dgm:prSet/>
      <dgm:spPr/>
      <dgm:t>
        <a:bodyPr/>
        <a:lstStyle/>
        <a:p>
          <a:endParaRPr lang="en-US" sz="1200">
            <a:solidFill>
              <a:schemeClr val="tx2"/>
            </a:solidFill>
          </a:endParaRPr>
        </a:p>
      </dgm:t>
    </dgm:pt>
    <dgm:pt modelId="{4E270238-04A4-8148-84E6-9C9E11416014}" type="sibTrans" cxnId="{B186D771-ED61-7F45-9D06-40312AC38535}">
      <dgm:prSet/>
      <dgm:spPr/>
      <dgm:t>
        <a:bodyPr/>
        <a:lstStyle/>
        <a:p>
          <a:endParaRPr lang="en-US" sz="1200">
            <a:solidFill>
              <a:schemeClr val="tx2"/>
            </a:solidFill>
          </a:endParaRPr>
        </a:p>
      </dgm:t>
    </dgm:pt>
    <dgm:pt modelId="{55145AFD-7FF6-0A45-AFCF-A16C8FD724E6}">
      <dgm:prSet custT="1"/>
      <dgm:spPr/>
      <dgm:t>
        <a:bodyPr/>
        <a:lstStyle/>
        <a:p>
          <a:pPr rtl="0"/>
          <a:r>
            <a:rPr lang="en-US" sz="2400" dirty="0">
              <a:solidFill>
                <a:schemeClr val="tx2"/>
              </a:solidFill>
            </a:rPr>
            <a:t>Intermediate care facility for the Intellectual Disability (ICF/ID)</a:t>
          </a:r>
        </a:p>
      </dgm:t>
    </dgm:pt>
    <dgm:pt modelId="{5088BB70-9BDD-824B-9FE6-830FDDE6F4FF}" type="parTrans" cxnId="{8FB23DC0-8BF0-AD41-864A-580040DAF087}">
      <dgm:prSet/>
      <dgm:spPr/>
      <dgm:t>
        <a:bodyPr/>
        <a:lstStyle/>
        <a:p>
          <a:endParaRPr lang="en-US" sz="1200">
            <a:solidFill>
              <a:schemeClr val="tx2"/>
            </a:solidFill>
          </a:endParaRPr>
        </a:p>
      </dgm:t>
    </dgm:pt>
    <dgm:pt modelId="{BE0D6F34-952A-B349-B921-FC54292FB191}" type="sibTrans" cxnId="{8FB23DC0-8BF0-AD41-864A-580040DAF087}">
      <dgm:prSet/>
      <dgm:spPr/>
      <dgm:t>
        <a:bodyPr/>
        <a:lstStyle/>
        <a:p>
          <a:endParaRPr lang="en-US" sz="1200">
            <a:solidFill>
              <a:schemeClr val="tx2"/>
            </a:solidFill>
          </a:endParaRPr>
        </a:p>
      </dgm:t>
    </dgm:pt>
    <dgm:pt modelId="{89DFAACD-B6F2-114E-A9FF-3C9D3B3DFDF8}">
      <dgm:prSet custT="1"/>
      <dgm:spPr/>
      <dgm:t>
        <a:bodyPr/>
        <a:lstStyle/>
        <a:p>
          <a:pPr rtl="0"/>
          <a:r>
            <a:rPr lang="en-US" sz="2400" dirty="0">
              <a:solidFill>
                <a:schemeClr val="tx2"/>
              </a:solidFill>
            </a:rPr>
            <a:t>Inpatient psychiatric facility</a:t>
          </a:r>
        </a:p>
      </dgm:t>
    </dgm:pt>
    <dgm:pt modelId="{F28F4EF9-AC53-4348-BDC6-B45675268659}" type="parTrans" cxnId="{31A36A07-47D5-FF48-B495-0773A6526265}">
      <dgm:prSet/>
      <dgm:spPr/>
      <dgm:t>
        <a:bodyPr/>
        <a:lstStyle/>
        <a:p>
          <a:endParaRPr lang="en-US" sz="1200">
            <a:solidFill>
              <a:schemeClr val="tx2"/>
            </a:solidFill>
          </a:endParaRPr>
        </a:p>
      </dgm:t>
    </dgm:pt>
    <dgm:pt modelId="{448B783A-510C-C943-A042-5107F72CEE04}" type="sibTrans" cxnId="{31A36A07-47D5-FF48-B495-0773A6526265}">
      <dgm:prSet/>
      <dgm:spPr/>
      <dgm:t>
        <a:bodyPr/>
        <a:lstStyle/>
        <a:p>
          <a:endParaRPr lang="en-US" sz="1200">
            <a:solidFill>
              <a:schemeClr val="tx2"/>
            </a:solidFill>
          </a:endParaRPr>
        </a:p>
      </dgm:t>
    </dgm:pt>
    <dgm:pt modelId="{745C6A84-40E3-7348-BFA1-154A838DB82D}" type="pres">
      <dgm:prSet presAssocID="{C8F723D6-1973-9949-851D-5A44AA1A30F6}" presName="Name0" presStyleCnt="0">
        <dgm:presLayoutVars>
          <dgm:dir/>
          <dgm:animLvl val="lvl"/>
          <dgm:resizeHandles val="exact"/>
        </dgm:presLayoutVars>
      </dgm:prSet>
      <dgm:spPr/>
    </dgm:pt>
    <dgm:pt modelId="{6EE4BC9C-4B75-5444-9CB0-D8EE203802F1}" type="pres">
      <dgm:prSet presAssocID="{F0DDFD6A-1428-F54F-ADEE-B9E6ABE26485}" presName="composite" presStyleCnt="0"/>
      <dgm:spPr/>
    </dgm:pt>
    <dgm:pt modelId="{BADFD071-5495-B049-9217-A7FAC2B79F99}" type="pres">
      <dgm:prSet presAssocID="{F0DDFD6A-1428-F54F-ADEE-B9E6ABE26485}" presName="parTx" presStyleLbl="alignNode1" presStyleIdx="0" presStyleCnt="1" custLinFactNeighborY="-10119">
        <dgm:presLayoutVars>
          <dgm:chMax val="0"/>
          <dgm:chPref val="0"/>
          <dgm:bulletEnabled val="1"/>
        </dgm:presLayoutVars>
      </dgm:prSet>
      <dgm:spPr/>
    </dgm:pt>
    <dgm:pt modelId="{36D8772F-7FF6-FA48-B94C-D0B3DEF95B8C}" type="pres">
      <dgm:prSet presAssocID="{F0DDFD6A-1428-F54F-ADEE-B9E6ABE26485}" presName="desTx" presStyleLbl="alignAccFollowNode1" presStyleIdx="0" presStyleCnt="1" custLinFactNeighborY="-1178">
        <dgm:presLayoutVars>
          <dgm:bulletEnabled val="1"/>
        </dgm:presLayoutVars>
      </dgm:prSet>
      <dgm:spPr/>
    </dgm:pt>
  </dgm:ptLst>
  <dgm:cxnLst>
    <dgm:cxn modelId="{31A36A07-47D5-FF48-B495-0773A6526265}" srcId="{F0DDFD6A-1428-F54F-ADEE-B9E6ABE26485}" destId="{89DFAACD-B6F2-114E-A9FF-3C9D3B3DFDF8}" srcOrd="3" destOrd="0" parTransId="{F28F4EF9-AC53-4348-BDC6-B45675268659}" sibTransId="{448B783A-510C-C943-A042-5107F72CEE04}"/>
    <dgm:cxn modelId="{FBAC3A2B-8783-274E-9F99-F9ECD3439454}" type="presOf" srcId="{11CF1C69-617A-524E-9581-8E7A825BF466}" destId="{36D8772F-7FF6-FA48-B94C-D0B3DEF95B8C}" srcOrd="0" destOrd="0" presId="urn:microsoft.com/office/officeart/2005/8/layout/hList1"/>
    <dgm:cxn modelId="{DF4B242D-D11D-874A-8AAE-6D7D8A37A49A}" srcId="{F0DDFD6A-1428-F54F-ADEE-B9E6ABE26485}" destId="{11CF1C69-617A-524E-9581-8E7A825BF466}" srcOrd="0" destOrd="0" parTransId="{35DEDEF4-73AE-AA48-B249-3A3467B5AE3E}" sibTransId="{EA7C319B-FFAA-E34B-944B-74BDA424392A}"/>
    <dgm:cxn modelId="{1A9A9C30-6930-3B4E-A8E0-745BBAF7B6D6}" type="presOf" srcId="{F0DDFD6A-1428-F54F-ADEE-B9E6ABE26485}" destId="{BADFD071-5495-B049-9217-A7FAC2B79F99}" srcOrd="0" destOrd="0" presId="urn:microsoft.com/office/officeart/2005/8/layout/hList1"/>
    <dgm:cxn modelId="{D6B6E161-E014-8B4C-8DCA-B4899906853A}" type="presOf" srcId="{C8F723D6-1973-9949-851D-5A44AA1A30F6}" destId="{745C6A84-40E3-7348-BFA1-154A838DB82D}" srcOrd="0" destOrd="0" presId="urn:microsoft.com/office/officeart/2005/8/layout/hList1"/>
    <dgm:cxn modelId="{B186D771-ED61-7F45-9D06-40312AC38535}" srcId="{F0DDFD6A-1428-F54F-ADEE-B9E6ABE26485}" destId="{0B20650F-B619-EE4C-8021-14E86891170D}" srcOrd="1" destOrd="0" parTransId="{5616F899-3DC5-3146-8DD5-F6AEEE174F24}" sibTransId="{4E270238-04A4-8148-84E6-9C9E11416014}"/>
    <dgm:cxn modelId="{A0D04B72-EE2F-F449-AA75-2C149247D9A7}" srcId="{C8F723D6-1973-9949-851D-5A44AA1A30F6}" destId="{F0DDFD6A-1428-F54F-ADEE-B9E6ABE26485}" srcOrd="0" destOrd="0" parTransId="{FCE3012A-FF88-CB48-941A-C160A2D8238B}" sibTransId="{AD9AF9B0-8017-E74B-B9AA-19622B8723F8}"/>
    <dgm:cxn modelId="{FF606CAC-8A06-BD43-A6DB-226938DB3788}" type="presOf" srcId="{89DFAACD-B6F2-114E-A9FF-3C9D3B3DFDF8}" destId="{36D8772F-7FF6-FA48-B94C-D0B3DEF95B8C}" srcOrd="0" destOrd="3" presId="urn:microsoft.com/office/officeart/2005/8/layout/hList1"/>
    <dgm:cxn modelId="{8FB23DC0-8BF0-AD41-864A-580040DAF087}" srcId="{F0DDFD6A-1428-F54F-ADEE-B9E6ABE26485}" destId="{55145AFD-7FF6-0A45-AFCF-A16C8FD724E6}" srcOrd="2" destOrd="0" parTransId="{5088BB70-9BDD-824B-9FE6-830FDDE6F4FF}" sibTransId="{BE0D6F34-952A-B349-B921-FC54292FB191}"/>
    <dgm:cxn modelId="{3F3CB3DF-DC02-504C-955F-9DC9DC471701}" type="presOf" srcId="{55145AFD-7FF6-0A45-AFCF-A16C8FD724E6}" destId="{36D8772F-7FF6-FA48-B94C-D0B3DEF95B8C}" srcOrd="0" destOrd="2" presId="urn:microsoft.com/office/officeart/2005/8/layout/hList1"/>
    <dgm:cxn modelId="{67E6AFFC-6967-0342-871D-62ACAC56F84F}" type="presOf" srcId="{0B20650F-B619-EE4C-8021-14E86891170D}" destId="{36D8772F-7FF6-FA48-B94C-D0B3DEF95B8C}" srcOrd="0" destOrd="1" presId="urn:microsoft.com/office/officeart/2005/8/layout/hList1"/>
    <dgm:cxn modelId="{10C4983D-FF08-D942-9696-FD18A4A10862}" type="presParOf" srcId="{745C6A84-40E3-7348-BFA1-154A838DB82D}" destId="{6EE4BC9C-4B75-5444-9CB0-D8EE203802F1}" srcOrd="0" destOrd="0" presId="urn:microsoft.com/office/officeart/2005/8/layout/hList1"/>
    <dgm:cxn modelId="{A90B66AF-9F31-444D-A88A-2877F31DC506}" type="presParOf" srcId="{6EE4BC9C-4B75-5444-9CB0-D8EE203802F1}" destId="{BADFD071-5495-B049-9217-A7FAC2B79F99}" srcOrd="0" destOrd="0" presId="urn:microsoft.com/office/officeart/2005/8/layout/hList1"/>
    <dgm:cxn modelId="{1034EA1E-BAE1-9942-8FDF-C8C37EAEDD95}" type="presParOf" srcId="{6EE4BC9C-4B75-5444-9CB0-D8EE203802F1}" destId="{36D8772F-7FF6-FA48-B94C-D0B3DEF95B8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F2C140-EF51-DA4D-AB21-F3AC590CE68E}"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E5F7E0AB-46A6-4642-BB8A-93269A8A252B}">
      <dgm:prSet phldrT="[Text]"/>
      <dgm:spPr/>
      <dgm:t>
        <a:bodyPr/>
        <a:lstStyle/>
        <a:p>
          <a:r>
            <a:rPr lang="en-US" dirty="0"/>
            <a:t>Be entitled to Part A and enrolled in Part B </a:t>
          </a:r>
          <a:r>
            <a:rPr lang="en-US" u="sng" dirty="0"/>
            <a:t>AND</a:t>
          </a:r>
          <a:endParaRPr lang="en-US" dirty="0"/>
        </a:p>
      </dgm:t>
    </dgm:pt>
    <dgm:pt modelId="{477B1F7A-B197-4F4E-81C0-4807B427B155}" type="parTrans" cxnId="{61B7E72A-757D-9646-8C08-3DA19B4F3772}">
      <dgm:prSet/>
      <dgm:spPr/>
      <dgm:t>
        <a:bodyPr/>
        <a:lstStyle/>
        <a:p>
          <a:endParaRPr lang="en-US"/>
        </a:p>
      </dgm:t>
    </dgm:pt>
    <dgm:pt modelId="{9A457217-A409-924D-BE70-1835EBBAA195}" type="sibTrans" cxnId="{61B7E72A-757D-9646-8C08-3DA19B4F3772}">
      <dgm:prSet/>
      <dgm:spPr/>
      <dgm:t>
        <a:bodyPr/>
        <a:lstStyle/>
        <a:p>
          <a:endParaRPr lang="en-US"/>
        </a:p>
      </dgm:t>
    </dgm:pt>
    <dgm:pt modelId="{5EB98FB1-998C-7848-91B4-970C86201EAC}">
      <dgm:prSet/>
      <dgm:spPr/>
      <dgm:t>
        <a:bodyPr/>
        <a:lstStyle/>
        <a:p>
          <a:r>
            <a:rPr lang="en-US" dirty="0"/>
            <a:t>Reside in a Provider Partners-contracted long term care facility for at least 90 days, </a:t>
          </a:r>
          <a:r>
            <a:rPr lang="en-US" u="sng" dirty="0"/>
            <a:t>OR</a:t>
          </a:r>
        </a:p>
      </dgm:t>
    </dgm:pt>
    <dgm:pt modelId="{6CF39CF4-2798-6343-8711-D6D51287B288}" type="parTrans" cxnId="{3A637B8A-740C-3F4D-9CA4-C90D7B7E2C84}">
      <dgm:prSet/>
      <dgm:spPr/>
      <dgm:t>
        <a:bodyPr/>
        <a:lstStyle/>
        <a:p>
          <a:endParaRPr lang="en-US"/>
        </a:p>
      </dgm:t>
    </dgm:pt>
    <dgm:pt modelId="{87226A7D-8219-5940-87FC-CE7B09BF88A2}" type="sibTrans" cxnId="{3A637B8A-740C-3F4D-9CA4-C90D7B7E2C84}">
      <dgm:prSet/>
      <dgm:spPr/>
      <dgm:t>
        <a:bodyPr/>
        <a:lstStyle/>
        <a:p>
          <a:endParaRPr lang="en-US"/>
        </a:p>
      </dgm:t>
    </dgm:pt>
    <dgm:pt modelId="{026BF632-74CC-BC47-BCF6-4AA5E01AD414}">
      <dgm:prSet/>
      <dgm:spPr/>
      <dgm:t>
        <a:bodyPr/>
        <a:lstStyle/>
        <a:p>
          <a:r>
            <a:rPr lang="en-US" dirty="0"/>
            <a:t>Live at home or another facility (Assisted Living or Personal Care) and the state they reside in has certified that they need the type of care that is usually provided in a nursing home</a:t>
          </a:r>
        </a:p>
      </dgm:t>
    </dgm:pt>
    <dgm:pt modelId="{3B40EAD3-B87F-5246-8BB5-56C3B918E108}" type="parTrans" cxnId="{B928A360-60B2-0641-89DC-E293DCC75251}">
      <dgm:prSet/>
      <dgm:spPr/>
      <dgm:t>
        <a:bodyPr/>
        <a:lstStyle/>
        <a:p>
          <a:endParaRPr lang="en-US"/>
        </a:p>
      </dgm:t>
    </dgm:pt>
    <dgm:pt modelId="{8BD5E5C5-2774-CC44-99D2-B6A830B223EF}" type="sibTrans" cxnId="{B928A360-60B2-0641-89DC-E293DCC75251}">
      <dgm:prSet/>
      <dgm:spPr/>
      <dgm:t>
        <a:bodyPr/>
        <a:lstStyle/>
        <a:p>
          <a:endParaRPr lang="en-US"/>
        </a:p>
      </dgm:t>
    </dgm:pt>
    <dgm:pt modelId="{ADD9A36E-907A-0541-A12A-1D5787812007}" type="pres">
      <dgm:prSet presAssocID="{25F2C140-EF51-DA4D-AB21-F3AC590CE68E}" presName="Name0" presStyleCnt="0">
        <dgm:presLayoutVars>
          <dgm:chMax val="7"/>
          <dgm:chPref val="7"/>
          <dgm:dir/>
        </dgm:presLayoutVars>
      </dgm:prSet>
      <dgm:spPr/>
    </dgm:pt>
    <dgm:pt modelId="{5C5FB94D-787A-EE48-BF7F-9161C7817FE5}" type="pres">
      <dgm:prSet presAssocID="{25F2C140-EF51-DA4D-AB21-F3AC590CE68E}" presName="Name1" presStyleCnt="0"/>
      <dgm:spPr/>
    </dgm:pt>
    <dgm:pt modelId="{ABF8391B-38CC-5E44-B3ED-E9FFEF3E0F3F}" type="pres">
      <dgm:prSet presAssocID="{25F2C140-EF51-DA4D-AB21-F3AC590CE68E}" presName="cycle" presStyleCnt="0"/>
      <dgm:spPr/>
    </dgm:pt>
    <dgm:pt modelId="{3DD1B388-A641-2744-8F11-FED200DE50A2}" type="pres">
      <dgm:prSet presAssocID="{25F2C140-EF51-DA4D-AB21-F3AC590CE68E}" presName="srcNode" presStyleLbl="node1" presStyleIdx="0" presStyleCnt="3"/>
      <dgm:spPr/>
    </dgm:pt>
    <dgm:pt modelId="{4ADACBC8-0AE3-144B-BF00-5FEEF080CC76}" type="pres">
      <dgm:prSet presAssocID="{25F2C140-EF51-DA4D-AB21-F3AC590CE68E}" presName="conn" presStyleLbl="parChTrans1D2" presStyleIdx="0" presStyleCnt="1"/>
      <dgm:spPr/>
    </dgm:pt>
    <dgm:pt modelId="{021574DA-0F18-404C-84FF-8DB3E2C17409}" type="pres">
      <dgm:prSet presAssocID="{25F2C140-EF51-DA4D-AB21-F3AC590CE68E}" presName="extraNode" presStyleLbl="node1" presStyleIdx="0" presStyleCnt="3"/>
      <dgm:spPr/>
    </dgm:pt>
    <dgm:pt modelId="{C7A3A90B-236C-1F45-8173-95EE830F398E}" type="pres">
      <dgm:prSet presAssocID="{25F2C140-EF51-DA4D-AB21-F3AC590CE68E}" presName="dstNode" presStyleLbl="node1" presStyleIdx="0" presStyleCnt="3"/>
      <dgm:spPr/>
    </dgm:pt>
    <dgm:pt modelId="{B373E01E-B1B4-3A44-AE4C-3B726DFFE824}" type="pres">
      <dgm:prSet presAssocID="{E5F7E0AB-46A6-4642-BB8A-93269A8A252B}" presName="text_1" presStyleLbl="node1" presStyleIdx="0" presStyleCnt="3">
        <dgm:presLayoutVars>
          <dgm:bulletEnabled val="1"/>
        </dgm:presLayoutVars>
      </dgm:prSet>
      <dgm:spPr/>
    </dgm:pt>
    <dgm:pt modelId="{917086D0-8287-C74E-949F-602AEB1A4504}" type="pres">
      <dgm:prSet presAssocID="{E5F7E0AB-46A6-4642-BB8A-93269A8A252B}" presName="accent_1" presStyleCnt="0"/>
      <dgm:spPr/>
    </dgm:pt>
    <dgm:pt modelId="{D07EBFA7-143B-FB45-BEF4-B4C26F514071}" type="pres">
      <dgm:prSet presAssocID="{E5F7E0AB-46A6-4642-BB8A-93269A8A252B}" presName="accentRepeatNode" presStyleLbl="solidFgAcc1" presStyleIdx="0" presStyleCnt="3"/>
      <dgm:spPr/>
    </dgm:pt>
    <dgm:pt modelId="{6EE815D2-1794-A842-AAE5-4A778DF132CF}" type="pres">
      <dgm:prSet presAssocID="{5EB98FB1-998C-7848-91B4-970C86201EAC}" presName="text_2" presStyleLbl="node1" presStyleIdx="1" presStyleCnt="3">
        <dgm:presLayoutVars>
          <dgm:bulletEnabled val="1"/>
        </dgm:presLayoutVars>
      </dgm:prSet>
      <dgm:spPr/>
    </dgm:pt>
    <dgm:pt modelId="{DBBC07C4-A4ED-1149-B23A-3AF70D2DC24A}" type="pres">
      <dgm:prSet presAssocID="{5EB98FB1-998C-7848-91B4-970C86201EAC}" presName="accent_2" presStyleCnt="0"/>
      <dgm:spPr/>
    </dgm:pt>
    <dgm:pt modelId="{1E4637AA-B8C0-AB4D-A45C-62E073320BB1}" type="pres">
      <dgm:prSet presAssocID="{5EB98FB1-998C-7848-91B4-970C86201EAC}" presName="accentRepeatNode" presStyleLbl="solidFgAcc1" presStyleIdx="1" presStyleCnt="3"/>
      <dgm:spPr/>
    </dgm:pt>
    <dgm:pt modelId="{BE43701F-2FD0-CC46-A2D7-881E965EBD84}" type="pres">
      <dgm:prSet presAssocID="{026BF632-74CC-BC47-BCF6-4AA5E01AD414}" presName="text_3" presStyleLbl="node1" presStyleIdx="2" presStyleCnt="3">
        <dgm:presLayoutVars>
          <dgm:bulletEnabled val="1"/>
        </dgm:presLayoutVars>
      </dgm:prSet>
      <dgm:spPr/>
    </dgm:pt>
    <dgm:pt modelId="{16FC0AC1-5E88-CD4C-8F29-E85DAD1F1D4B}" type="pres">
      <dgm:prSet presAssocID="{026BF632-74CC-BC47-BCF6-4AA5E01AD414}" presName="accent_3" presStyleCnt="0"/>
      <dgm:spPr/>
    </dgm:pt>
    <dgm:pt modelId="{E3360D58-0D3E-7347-8418-11F58D29A27B}" type="pres">
      <dgm:prSet presAssocID="{026BF632-74CC-BC47-BCF6-4AA5E01AD414}" presName="accentRepeatNode" presStyleLbl="solidFgAcc1" presStyleIdx="2" presStyleCnt="3"/>
      <dgm:spPr/>
    </dgm:pt>
  </dgm:ptLst>
  <dgm:cxnLst>
    <dgm:cxn modelId="{A4D2DF0B-41AF-C044-8E46-5188F7E309FB}" type="presOf" srcId="{5EB98FB1-998C-7848-91B4-970C86201EAC}" destId="{6EE815D2-1794-A842-AAE5-4A778DF132CF}" srcOrd="0" destOrd="0" presId="urn:microsoft.com/office/officeart/2008/layout/VerticalCurvedList"/>
    <dgm:cxn modelId="{61B7E72A-757D-9646-8C08-3DA19B4F3772}" srcId="{25F2C140-EF51-DA4D-AB21-F3AC590CE68E}" destId="{E5F7E0AB-46A6-4642-BB8A-93269A8A252B}" srcOrd="0" destOrd="0" parTransId="{477B1F7A-B197-4F4E-81C0-4807B427B155}" sibTransId="{9A457217-A409-924D-BE70-1835EBBAA195}"/>
    <dgm:cxn modelId="{B928A360-60B2-0641-89DC-E293DCC75251}" srcId="{25F2C140-EF51-DA4D-AB21-F3AC590CE68E}" destId="{026BF632-74CC-BC47-BCF6-4AA5E01AD414}" srcOrd="2" destOrd="0" parTransId="{3B40EAD3-B87F-5246-8BB5-56C3B918E108}" sibTransId="{8BD5E5C5-2774-CC44-99D2-B6A830B223EF}"/>
    <dgm:cxn modelId="{A23D7243-5539-F944-B07A-2FDADA57D20F}" type="presOf" srcId="{9A457217-A409-924D-BE70-1835EBBAA195}" destId="{4ADACBC8-0AE3-144B-BF00-5FEEF080CC76}" srcOrd="0" destOrd="0" presId="urn:microsoft.com/office/officeart/2008/layout/VerticalCurvedList"/>
    <dgm:cxn modelId="{3A637B8A-740C-3F4D-9CA4-C90D7B7E2C84}" srcId="{25F2C140-EF51-DA4D-AB21-F3AC590CE68E}" destId="{5EB98FB1-998C-7848-91B4-970C86201EAC}" srcOrd="1" destOrd="0" parTransId="{6CF39CF4-2798-6343-8711-D6D51287B288}" sibTransId="{87226A7D-8219-5940-87FC-CE7B09BF88A2}"/>
    <dgm:cxn modelId="{BD28D996-2152-2043-9C31-75F74826467E}" type="presOf" srcId="{026BF632-74CC-BC47-BCF6-4AA5E01AD414}" destId="{BE43701F-2FD0-CC46-A2D7-881E965EBD84}" srcOrd="0" destOrd="0" presId="urn:microsoft.com/office/officeart/2008/layout/VerticalCurvedList"/>
    <dgm:cxn modelId="{64D289A4-B702-7246-8975-CB86B3A0B6F1}" type="presOf" srcId="{E5F7E0AB-46A6-4642-BB8A-93269A8A252B}" destId="{B373E01E-B1B4-3A44-AE4C-3B726DFFE824}" srcOrd="0" destOrd="0" presId="urn:microsoft.com/office/officeart/2008/layout/VerticalCurvedList"/>
    <dgm:cxn modelId="{B45459C4-7637-2946-9388-C91516D182BD}" type="presOf" srcId="{25F2C140-EF51-DA4D-AB21-F3AC590CE68E}" destId="{ADD9A36E-907A-0541-A12A-1D5787812007}" srcOrd="0" destOrd="0" presId="urn:microsoft.com/office/officeart/2008/layout/VerticalCurvedList"/>
    <dgm:cxn modelId="{7B528382-3FBC-394D-8779-9E7881E0F807}" type="presParOf" srcId="{ADD9A36E-907A-0541-A12A-1D5787812007}" destId="{5C5FB94D-787A-EE48-BF7F-9161C7817FE5}" srcOrd="0" destOrd="0" presId="urn:microsoft.com/office/officeart/2008/layout/VerticalCurvedList"/>
    <dgm:cxn modelId="{BA8B575D-EEFC-7F46-8C7F-67B407DC8332}" type="presParOf" srcId="{5C5FB94D-787A-EE48-BF7F-9161C7817FE5}" destId="{ABF8391B-38CC-5E44-B3ED-E9FFEF3E0F3F}" srcOrd="0" destOrd="0" presId="urn:microsoft.com/office/officeart/2008/layout/VerticalCurvedList"/>
    <dgm:cxn modelId="{C5A2FAD0-C809-7D4F-B91E-1B1EE3D96962}" type="presParOf" srcId="{ABF8391B-38CC-5E44-B3ED-E9FFEF3E0F3F}" destId="{3DD1B388-A641-2744-8F11-FED200DE50A2}" srcOrd="0" destOrd="0" presId="urn:microsoft.com/office/officeart/2008/layout/VerticalCurvedList"/>
    <dgm:cxn modelId="{31805CB9-908C-F441-964B-EA1418798A69}" type="presParOf" srcId="{ABF8391B-38CC-5E44-B3ED-E9FFEF3E0F3F}" destId="{4ADACBC8-0AE3-144B-BF00-5FEEF080CC76}" srcOrd="1" destOrd="0" presId="urn:microsoft.com/office/officeart/2008/layout/VerticalCurvedList"/>
    <dgm:cxn modelId="{6F64AC3C-DD48-D145-AFF8-2F28D51A29C8}" type="presParOf" srcId="{ABF8391B-38CC-5E44-B3ED-E9FFEF3E0F3F}" destId="{021574DA-0F18-404C-84FF-8DB3E2C17409}" srcOrd="2" destOrd="0" presId="urn:microsoft.com/office/officeart/2008/layout/VerticalCurvedList"/>
    <dgm:cxn modelId="{B9D02824-919C-EA43-8159-908031DF2D1D}" type="presParOf" srcId="{ABF8391B-38CC-5E44-B3ED-E9FFEF3E0F3F}" destId="{C7A3A90B-236C-1F45-8173-95EE830F398E}" srcOrd="3" destOrd="0" presId="urn:microsoft.com/office/officeart/2008/layout/VerticalCurvedList"/>
    <dgm:cxn modelId="{D07DCB81-214C-D342-BD5B-FCAC9F9C7795}" type="presParOf" srcId="{5C5FB94D-787A-EE48-BF7F-9161C7817FE5}" destId="{B373E01E-B1B4-3A44-AE4C-3B726DFFE824}" srcOrd="1" destOrd="0" presId="urn:microsoft.com/office/officeart/2008/layout/VerticalCurvedList"/>
    <dgm:cxn modelId="{042B78AF-EC05-434E-BA90-A47C0CA57A84}" type="presParOf" srcId="{5C5FB94D-787A-EE48-BF7F-9161C7817FE5}" destId="{917086D0-8287-C74E-949F-602AEB1A4504}" srcOrd="2" destOrd="0" presId="urn:microsoft.com/office/officeart/2008/layout/VerticalCurvedList"/>
    <dgm:cxn modelId="{1B98BEB1-623C-284F-92BE-1BF58D1B970A}" type="presParOf" srcId="{917086D0-8287-C74E-949F-602AEB1A4504}" destId="{D07EBFA7-143B-FB45-BEF4-B4C26F514071}" srcOrd="0" destOrd="0" presId="urn:microsoft.com/office/officeart/2008/layout/VerticalCurvedList"/>
    <dgm:cxn modelId="{662C8A11-A001-6C42-A73A-58860FEFC0D9}" type="presParOf" srcId="{5C5FB94D-787A-EE48-BF7F-9161C7817FE5}" destId="{6EE815D2-1794-A842-AAE5-4A778DF132CF}" srcOrd="3" destOrd="0" presId="urn:microsoft.com/office/officeart/2008/layout/VerticalCurvedList"/>
    <dgm:cxn modelId="{2999F645-5476-1349-BF66-682BF3B6FFF5}" type="presParOf" srcId="{5C5FB94D-787A-EE48-BF7F-9161C7817FE5}" destId="{DBBC07C4-A4ED-1149-B23A-3AF70D2DC24A}" srcOrd="4" destOrd="0" presId="urn:microsoft.com/office/officeart/2008/layout/VerticalCurvedList"/>
    <dgm:cxn modelId="{4401BAB1-D31E-F442-9F19-34E50166831E}" type="presParOf" srcId="{DBBC07C4-A4ED-1149-B23A-3AF70D2DC24A}" destId="{1E4637AA-B8C0-AB4D-A45C-62E073320BB1}" srcOrd="0" destOrd="0" presId="urn:microsoft.com/office/officeart/2008/layout/VerticalCurvedList"/>
    <dgm:cxn modelId="{B424D43C-FAD8-7F41-92BF-1CE75F2C44D7}" type="presParOf" srcId="{5C5FB94D-787A-EE48-BF7F-9161C7817FE5}" destId="{BE43701F-2FD0-CC46-A2D7-881E965EBD84}" srcOrd="5" destOrd="0" presId="urn:microsoft.com/office/officeart/2008/layout/VerticalCurvedList"/>
    <dgm:cxn modelId="{1AE252A8-6F97-F24C-AEAD-8EE2A1F3EBE8}" type="presParOf" srcId="{5C5FB94D-787A-EE48-BF7F-9161C7817FE5}" destId="{16FC0AC1-5E88-CD4C-8F29-E85DAD1F1D4B}" srcOrd="6" destOrd="0" presId="urn:microsoft.com/office/officeart/2008/layout/VerticalCurvedList"/>
    <dgm:cxn modelId="{4B1FAD95-BFA1-4540-BA19-39FE085C469A}" type="presParOf" srcId="{16FC0AC1-5E88-CD4C-8F29-E85DAD1F1D4B}" destId="{E3360D58-0D3E-7347-8418-11F58D29A27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BCBA07-4120-0344-9720-9489D9C795A6}"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688735A0-2AF7-3249-9556-B7509DCD23B5}">
      <dgm:prSet custT="1">
        <dgm:style>
          <a:lnRef idx="1">
            <a:schemeClr val="accent2"/>
          </a:lnRef>
          <a:fillRef idx="2">
            <a:schemeClr val="accent2"/>
          </a:fillRef>
          <a:effectRef idx="1">
            <a:schemeClr val="accent2"/>
          </a:effectRef>
          <a:fontRef idx="minor">
            <a:schemeClr val="dk1"/>
          </a:fontRef>
        </dgm:style>
      </dgm:prSet>
      <dgm:spPr>
        <a:solidFill>
          <a:srgbClr val="00CC99"/>
        </a:solidFill>
        <a:ln>
          <a:solidFill>
            <a:srgbClr val="00CC99"/>
          </a:solidFill>
        </a:ln>
      </dgm:spPr>
      <dgm:t>
        <a:bodyPr/>
        <a:lstStyle/>
        <a:p>
          <a:pPr rtl="0"/>
          <a:r>
            <a:rPr lang="en-US" sz="3200" dirty="0">
              <a:solidFill>
                <a:schemeClr val="bg1"/>
              </a:solidFill>
            </a:rPr>
            <a:t>The MOC is designed to:</a:t>
          </a:r>
        </a:p>
      </dgm:t>
    </dgm:pt>
    <dgm:pt modelId="{681E64AA-BEDE-7E44-B5AE-2FAC2DE03E1F}" type="parTrans" cxnId="{2CB15062-C858-DA44-AF0B-239B26476BC8}">
      <dgm:prSet/>
      <dgm:spPr/>
      <dgm:t>
        <a:bodyPr/>
        <a:lstStyle/>
        <a:p>
          <a:endParaRPr lang="en-US" sz="2000"/>
        </a:p>
      </dgm:t>
    </dgm:pt>
    <dgm:pt modelId="{3F159F90-BD09-D349-8E6F-10BB0C42CE3E}" type="sibTrans" cxnId="{2CB15062-C858-DA44-AF0B-239B26476BC8}">
      <dgm:prSet/>
      <dgm:spPr/>
      <dgm:t>
        <a:bodyPr/>
        <a:lstStyle/>
        <a:p>
          <a:endParaRPr lang="en-US" sz="2000"/>
        </a:p>
      </dgm:t>
    </dgm:pt>
    <dgm:pt modelId="{4CB5349B-EFA7-594C-9023-5E1E0F919A80}">
      <dgm:prSet custT="1"/>
      <dgm:spPr/>
      <dgm:t>
        <a:bodyPr/>
        <a:lstStyle/>
        <a:p>
          <a:pPr rtl="0"/>
          <a:r>
            <a:rPr lang="en-US" sz="2400" spc="-5" dirty="0">
              <a:solidFill>
                <a:schemeClr val="tx1">
                  <a:lumMod val="85000"/>
                  <a:lumOff val="15000"/>
                </a:schemeClr>
              </a:solidFill>
              <a:latin typeface="Calibri"/>
              <a:cs typeface="Calibri"/>
            </a:rPr>
            <a:t>Identify and address changes in condition to optimize member function</a:t>
          </a:r>
          <a:endParaRPr lang="en-US" sz="2400" dirty="0">
            <a:solidFill>
              <a:schemeClr val="tx1">
                <a:lumMod val="85000"/>
                <a:lumOff val="15000"/>
              </a:schemeClr>
            </a:solidFill>
          </a:endParaRPr>
        </a:p>
      </dgm:t>
    </dgm:pt>
    <dgm:pt modelId="{3BE76199-942A-C049-8DCE-A4CAA127042E}" type="parTrans" cxnId="{AD869C5A-0DE7-104E-909B-E993B814D3FD}">
      <dgm:prSet/>
      <dgm:spPr/>
      <dgm:t>
        <a:bodyPr/>
        <a:lstStyle/>
        <a:p>
          <a:endParaRPr lang="en-US" sz="2000"/>
        </a:p>
      </dgm:t>
    </dgm:pt>
    <dgm:pt modelId="{B5563AFA-8769-5640-91BB-EBAC8ADBDB9F}" type="sibTrans" cxnId="{AD869C5A-0DE7-104E-909B-E993B814D3FD}">
      <dgm:prSet/>
      <dgm:spPr/>
      <dgm:t>
        <a:bodyPr/>
        <a:lstStyle/>
        <a:p>
          <a:endParaRPr lang="en-US" sz="2000"/>
        </a:p>
      </dgm:t>
    </dgm:pt>
    <dgm:pt modelId="{6B58F779-2910-4524-A57D-1AEA8653B3AF}">
      <dgm:prSet custT="1"/>
      <dgm:spPr/>
      <dgm:t>
        <a:bodyPr/>
        <a:lstStyle/>
        <a:p>
          <a:pPr rtl="0"/>
          <a:r>
            <a:rPr lang="en-US" sz="2400" spc="-5" dirty="0">
              <a:solidFill>
                <a:schemeClr val="tx1">
                  <a:lumMod val="85000"/>
                  <a:lumOff val="15000"/>
                </a:schemeClr>
              </a:solidFill>
              <a:latin typeface="Calibri"/>
              <a:cs typeface="Calibri"/>
            </a:rPr>
            <a:t>Reduce non-essential hospital admissions when care can safely be provided where the member resides (SNF/ ALF/ PCH)</a:t>
          </a:r>
        </a:p>
      </dgm:t>
    </dgm:pt>
    <dgm:pt modelId="{A2A81F25-9CCA-481F-9780-14ED1FF05F77}" type="parTrans" cxnId="{8D140F85-0242-4042-9122-8FAC26FDF536}">
      <dgm:prSet/>
      <dgm:spPr/>
      <dgm:t>
        <a:bodyPr/>
        <a:lstStyle/>
        <a:p>
          <a:endParaRPr lang="en-US"/>
        </a:p>
      </dgm:t>
    </dgm:pt>
    <dgm:pt modelId="{FAABAFF8-EDBC-4465-ADB1-2213963477DC}" type="sibTrans" cxnId="{8D140F85-0242-4042-9122-8FAC26FDF536}">
      <dgm:prSet/>
      <dgm:spPr/>
      <dgm:t>
        <a:bodyPr/>
        <a:lstStyle/>
        <a:p>
          <a:endParaRPr lang="en-US"/>
        </a:p>
      </dgm:t>
    </dgm:pt>
    <dgm:pt modelId="{1BA92DE1-63AF-457F-AA59-219DC326E115}">
      <dgm:prSet custT="1"/>
      <dgm:spPr/>
      <dgm:t>
        <a:bodyPr/>
        <a:lstStyle/>
        <a:p>
          <a:pPr rtl="0"/>
          <a:r>
            <a:rPr lang="en-US" sz="2400" spc="-5" dirty="0">
              <a:solidFill>
                <a:schemeClr val="tx1">
                  <a:lumMod val="85000"/>
                  <a:lumOff val="15000"/>
                </a:schemeClr>
              </a:solidFill>
              <a:latin typeface="Calibri"/>
              <a:cs typeface="Calibri"/>
            </a:rPr>
            <a:t>Maintain members at an optimal level of function</a:t>
          </a:r>
        </a:p>
      </dgm:t>
    </dgm:pt>
    <dgm:pt modelId="{19FF6B6D-6A86-4E5B-9EDC-32BD10DBBE8A}" type="parTrans" cxnId="{C0BD74CC-A850-4632-BDFB-2AFC60C789C3}">
      <dgm:prSet/>
      <dgm:spPr/>
      <dgm:t>
        <a:bodyPr/>
        <a:lstStyle/>
        <a:p>
          <a:endParaRPr lang="en-US"/>
        </a:p>
      </dgm:t>
    </dgm:pt>
    <dgm:pt modelId="{2FEE59DA-646D-465A-AC24-C1900531E010}" type="sibTrans" cxnId="{C0BD74CC-A850-4632-BDFB-2AFC60C789C3}">
      <dgm:prSet/>
      <dgm:spPr/>
      <dgm:t>
        <a:bodyPr/>
        <a:lstStyle/>
        <a:p>
          <a:endParaRPr lang="en-US"/>
        </a:p>
      </dgm:t>
    </dgm:pt>
    <dgm:pt modelId="{C2F4586C-B3BC-4E60-B2AA-C3F4C1C69726}">
      <dgm:prSet custT="1"/>
      <dgm:spPr/>
      <dgm:t>
        <a:bodyPr/>
        <a:lstStyle/>
        <a:p>
          <a:pPr rtl="0"/>
          <a:r>
            <a:rPr lang="en-US" sz="2400" spc="-5" dirty="0">
              <a:solidFill>
                <a:schemeClr val="tx1">
                  <a:lumMod val="85000"/>
                  <a:lumOff val="15000"/>
                </a:schemeClr>
              </a:solidFill>
              <a:latin typeface="Calibri"/>
              <a:cs typeface="Calibri"/>
            </a:rPr>
            <a:t>Ensure preventative and quality measures are completed as appropriate</a:t>
          </a:r>
        </a:p>
      </dgm:t>
    </dgm:pt>
    <dgm:pt modelId="{FB63522A-19F3-4473-8707-A6C6CCD66E5E}" type="parTrans" cxnId="{77743FE5-5221-4D05-B958-FE4CFF7EAE95}">
      <dgm:prSet/>
      <dgm:spPr/>
      <dgm:t>
        <a:bodyPr/>
        <a:lstStyle/>
        <a:p>
          <a:endParaRPr lang="en-US"/>
        </a:p>
      </dgm:t>
    </dgm:pt>
    <dgm:pt modelId="{200DB28D-14F1-4088-B121-DAE7F61A3FB2}" type="sibTrans" cxnId="{77743FE5-5221-4D05-B958-FE4CFF7EAE95}">
      <dgm:prSet/>
      <dgm:spPr/>
      <dgm:t>
        <a:bodyPr/>
        <a:lstStyle/>
        <a:p>
          <a:endParaRPr lang="en-US"/>
        </a:p>
      </dgm:t>
    </dgm:pt>
    <dgm:pt modelId="{0513BE96-78B6-440F-A8B4-38E0BD0BB821}">
      <dgm:prSet custT="1"/>
      <dgm:spPr/>
      <dgm:t>
        <a:bodyPr/>
        <a:lstStyle/>
        <a:p>
          <a:pPr rtl="0"/>
          <a:r>
            <a:rPr lang="en-US" sz="2400" spc="-5" dirty="0">
              <a:solidFill>
                <a:schemeClr val="tx1">
                  <a:lumMod val="85000"/>
                  <a:lumOff val="15000"/>
                </a:schemeClr>
              </a:solidFill>
              <a:latin typeface="Calibri"/>
              <a:cs typeface="Calibri"/>
            </a:rPr>
            <a:t>Utilize clinical practice guidelines to deliver safe evidence-based interventions</a:t>
          </a:r>
        </a:p>
      </dgm:t>
    </dgm:pt>
    <dgm:pt modelId="{2664DD00-204A-4160-B6D7-39FDEB4AE89A}" type="parTrans" cxnId="{BE91311C-92B5-44D6-9081-9842142110CB}">
      <dgm:prSet/>
      <dgm:spPr/>
      <dgm:t>
        <a:bodyPr/>
        <a:lstStyle/>
        <a:p>
          <a:endParaRPr lang="en-US"/>
        </a:p>
      </dgm:t>
    </dgm:pt>
    <dgm:pt modelId="{D6CF5144-F2F8-4564-BEF0-906FD5D15D64}" type="sibTrans" cxnId="{BE91311C-92B5-44D6-9081-9842142110CB}">
      <dgm:prSet/>
      <dgm:spPr/>
      <dgm:t>
        <a:bodyPr/>
        <a:lstStyle/>
        <a:p>
          <a:endParaRPr lang="en-US"/>
        </a:p>
      </dgm:t>
    </dgm:pt>
    <dgm:pt modelId="{4C1F9F77-8B53-4F83-BF71-6A0D447FBDBD}">
      <dgm:prSet custT="1"/>
      <dgm:spPr/>
      <dgm:t>
        <a:bodyPr/>
        <a:lstStyle/>
        <a:p>
          <a:pPr rtl="0"/>
          <a:r>
            <a:rPr lang="en-US" sz="2400" spc="-5" dirty="0">
              <a:solidFill>
                <a:schemeClr val="tx1">
                  <a:lumMod val="85000"/>
                  <a:lumOff val="15000"/>
                </a:schemeClr>
              </a:solidFill>
              <a:latin typeface="Calibri"/>
              <a:cs typeface="Calibri"/>
            </a:rPr>
            <a:t>Coordinate care to ensure interdisciplinary approach across all care continuums </a:t>
          </a:r>
        </a:p>
      </dgm:t>
    </dgm:pt>
    <dgm:pt modelId="{D55A5219-17B4-444F-81F3-4B3FF48889CB}" type="parTrans" cxnId="{4C27DFD9-811F-4C7C-B163-270ECF5E3707}">
      <dgm:prSet/>
      <dgm:spPr/>
      <dgm:t>
        <a:bodyPr/>
        <a:lstStyle/>
        <a:p>
          <a:endParaRPr lang="en-US"/>
        </a:p>
      </dgm:t>
    </dgm:pt>
    <dgm:pt modelId="{6E0E32ED-6765-4BCB-9D41-D9D72B79190E}" type="sibTrans" cxnId="{4C27DFD9-811F-4C7C-B163-270ECF5E3707}">
      <dgm:prSet/>
      <dgm:spPr/>
      <dgm:t>
        <a:bodyPr/>
        <a:lstStyle/>
        <a:p>
          <a:endParaRPr lang="en-US"/>
        </a:p>
      </dgm:t>
    </dgm:pt>
    <dgm:pt modelId="{E4FED299-D410-BB40-A8CC-DD638DA7C075}" type="pres">
      <dgm:prSet presAssocID="{D0BCBA07-4120-0344-9720-9489D9C795A6}" presName="linear" presStyleCnt="0">
        <dgm:presLayoutVars>
          <dgm:animLvl val="lvl"/>
          <dgm:resizeHandles val="exact"/>
        </dgm:presLayoutVars>
      </dgm:prSet>
      <dgm:spPr/>
    </dgm:pt>
    <dgm:pt modelId="{4D32B7CF-116B-714D-ADDB-51F13B499AFE}" type="pres">
      <dgm:prSet presAssocID="{688735A0-2AF7-3249-9556-B7509DCD23B5}" presName="parentText" presStyleLbl="node1" presStyleIdx="0" presStyleCnt="1" custScaleY="65678">
        <dgm:presLayoutVars>
          <dgm:chMax val="0"/>
          <dgm:bulletEnabled val="1"/>
        </dgm:presLayoutVars>
      </dgm:prSet>
      <dgm:spPr/>
    </dgm:pt>
    <dgm:pt modelId="{5309111C-4E4A-2845-B0BF-03A37977242B}" type="pres">
      <dgm:prSet presAssocID="{688735A0-2AF7-3249-9556-B7509DCD23B5}" presName="childText" presStyleLbl="revTx" presStyleIdx="0" presStyleCnt="1" custLinFactNeighborY="-1418">
        <dgm:presLayoutVars>
          <dgm:bulletEnabled val="1"/>
        </dgm:presLayoutVars>
      </dgm:prSet>
      <dgm:spPr/>
    </dgm:pt>
  </dgm:ptLst>
  <dgm:cxnLst>
    <dgm:cxn modelId="{E7203B07-8112-4CA6-A0D5-901438ACF77D}" type="presOf" srcId="{1BA92DE1-63AF-457F-AA59-219DC326E115}" destId="{5309111C-4E4A-2845-B0BF-03A37977242B}" srcOrd="0" destOrd="2" presId="urn:microsoft.com/office/officeart/2005/8/layout/vList2"/>
    <dgm:cxn modelId="{6230B609-87F3-ED41-9146-3398369DB4FA}" type="presOf" srcId="{688735A0-2AF7-3249-9556-B7509DCD23B5}" destId="{4D32B7CF-116B-714D-ADDB-51F13B499AFE}" srcOrd="0" destOrd="0" presId="urn:microsoft.com/office/officeart/2005/8/layout/vList2"/>
    <dgm:cxn modelId="{883EB311-46F2-42A9-B4F7-E810E09F463B}" type="presOf" srcId="{6B58F779-2910-4524-A57D-1AEA8653B3AF}" destId="{5309111C-4E4A-2845-B0BF-03A37977242B}" srcOrd="0" destOrd="1" presId="urn:microsoft.com/office/officeart/2005/8/layout/vList2"/>
    <dgm:cxn modelId="{BE91311C-92B5-44D6-9081-9842142110CB}" srcId="{688735A0-2AF7-3249-9556-B7509DCD23B5}" destId="{0513BE96-78B6-440F-A8B4-38E0BD0BB821}" srcOrd="4" destOrd="0" parTransId="{2664DD00-204A-4160-B6D7-39FDEB4AE89A}" sibTransId="{D6CF5144-F2F8-4564-BEF0-906FD5D15D64}"/>
    <dgm:cxn modelId="{A68CC71C-B466-468F-8632-9B9B8FEB91BC}" type="presOf" srcId="{4C1F9F77-8B53-4F83-BF71-6A0D447FBDBD}" destId="{5309111C-4E4A-2845-B0BF-03A37977242B}" srcOrd="0" destOrd="5" presId="urn:microsoft.com/office/officeart/2005/8/layout/vList2"/>
    <dgm:cxn modelId="{67948132-421E-714D-AD46-3AFACB59CC4D}" type="presOf" srcId="{D0BCBA07-4120-0344-9720-9489D9C795A6}" destId="{E4FED299-D410-BB40-A8CC-DD638DA7C075}" srcOrd="0" destOrd="0" presId="urn:microsoft.com/office/officeart/2005/8/layout/vList2"/>
    <dgm:cxn modelId="{2CB15062-C858-DA44-AF0B-239B26476BC8}" srcId="{D0BCBA07-4120-0344-9720-9489D9C795A6}" destId="{688735A0-2AF7-3249-9556-B7509DCD23B5}" srcOrd="0" destOrd="0" parTransId="{681E64AA-BEDE-7E44-B5AE-2FAC2DE03E1F}" sibTransId="{3F159F90-BD09-D349-8E6F-10BB0C42CE3E}"/>
    <dgm:cxn modelId="{AD869C5A-0DE7-104E-909B-E993B814D3FD}" srcId="{688735A0-2AF7-3249-9556-B7509DCD23B5}" destId="{4CB5349B-EFA7-594C-9023-5E1E0F919A80}" srcOrd="0" destOrd="0" parTransId="{3BE76199-942A-C049-8DCE-A4CAA127042E}" sibTransId="{B5563AFA-8769-5640-91BB-EBAC8ADBDB9F}"/>
    <dgm:cxn modelId="{8D140F85-0242-4042-9122-8FAC26FDF536}" srcId="{688735A0-2AF7-3249-9556-B7509DCD23B5}" destId="{6B58F779-2910-4524-A57D-1AEA8653B3AF}" srcOrd="1" destOrd="0" parTransId="{A2A81F25-9CCA-481F-9780-14ED1FF05F77}" sibTransId="{FAABAFF8-EDBC-4465-ADB1-2213963477DC}"/>
    <dgm:cxn modelId="{B3C07D9D-D3FF-FC44-92DB-68A1E661491E}" type="presOf" srcId="{4CB5349B-EFA7-594C-9023-5E1E0F919A80}" destId="{5309111C-4E4A-2845-B0BF-03A37977242B}" srcOrd="0" destOrd="0" presId="urn:microsoft.com/office/officeart/2005/8/layout/vList2"/>
    <dgm:cxn modelId="{81C488AC-29AE-40EA-877C-EB933BC8148D}" type="presOf" srcId="{0513BE96-78B6-440F-A8B4-38E0BD0BB821}" destId="{5309111C-4E4A-2845-B0BF-03A37977242B}" srcOrd="0" destOrd="4" presId="urn:microsoft.com/office/officeart/2005/8/layout/vList2"/>
    <dgm:cxn modelId="{C0BD74CC-A850-4632-BDFB-2AFC60C789C3}" srcId="{688735A0-2AF7-3249-9556-B7509DCD23B5}" destId="{1BA92DE1-63AF-457F-AA59-219DC326E115}" srcOrd="2" destOrd="0" parTransId="{19FF6B6D-6A86-4E5B-9EDC-32BD10DBBE8A}" sibTransId="{2FEE59DA-646D-465A-AC24-C1900531E010}"/>
    <dgm:cxn modelId="{4C27DFD9-811F-4C7C-B163-270ECF5E3707}" srcId="{688735A0-2AF7-3249-9556-B7509DCD23B5}" destId="{4C1F9F77-8B53-4F83-BF71-6A0D447FBDBD}" srcOrd="5" destOrd="0" parTransId="{D55A5219-17B4-444F-81F3-4B3FF48889CB}" sibTransId="{6E0E32ED-6765-4BCB-9D41-D9D72B79190E}"/>
    <dgm:cxn modelId="{77743FE5-5221-4D05-B958-FE4CFF7EAE95}" srcId="{688735A0-2AF7-3249-9556-B7509DCD23B5}" destId="{C2F4586C-B3BC-4E60-B2AA-C3F4C1C69726}" srcOrd="3" destOrd="0" parTransId="{FB63522A-19F3-4473-8707-A6C6CCD66E5E}" sibTransId="{200DB28D-14F1-4088-B121-DAE7F61A3FB2}"/>
    <dgm:cxn modelId="{648022E9-561F-410A-8226-0E7E534F0E3A}" type="presOf" srcId="{C2F4586C-B3BC-4E60-B2AA-C3F4C1C69726}" destId="{5309111C-4E4A-2845-B0BF-03A37977242B}" srcOrd="0" destOrd="3" presId="urn:microsoft.com/office/officeart/2005/8/layout/vList2"/>
    <dgm:cxn modelId="{F9847842-23B6-8D4F-9045-AF897D339D12}" type="presParOf" srcId="{E4FED299-D410-BB40-A8CC-DD638DA7C075}" destId="{4D32B7CF-116B-714D-ADDB-51F13B499AFE}" srcOrd="0" destOrd="0" presId="urn:microsoft.com/office/officeart/2005/8/layout/vList2"/>
    <dgm:cxn modelId="{6D0433DC-2355-FB44-978E-D90B7CA90403}" type="presParOf" srcId="{E4FED299-D410-BB40-A8CC-DD638DA7C075}" destId="{5309111C-4E4A-2845-B0BF-03A37977242B}"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2636FE-2B55-D749-890D-3B4A08795330}" type="doc">
      <dgm:prSet loTypeId="urn:microsoft.com/office/officeart/2005/8/layout/target3" loCatId="relationship" qsTypeId="urn:microsoft.com/office/officeart/2005/8/quickstyle/simple3" qsCatId="simple" csTypeId="urn:microsoft.com/office/officeart/2005/8/colors/colorful1" csCatId="colorful" phldr="1"/>
      <dgm:spPr/>
      <dgm:t>
        <a:bodyPr/>
        <a:lstStyle/>
        <a:p>
          <a:endParaRPr lang="en-US"/>
        </a:p>
      </dgm:t>
    </dgm:pt>
    <dgm:pt modelId="{C3AA97FC-7A4F-3646-A07E-A7D4AD584C87}">
      <dgm:prSet/>
      <dgm:spPr>
        <a:ln>
          <a:solidFill>
            <a:srgbClr val="00CC99"/>
          </a:solidFill>
        </a:ln>
      </dgm:spPr>
      <dgm:t>
        <a:bodyPr/>
        <a:lstStyle/>
        <a:p>
          <a:pPr rtl="0"/>
          <a:r>
            <a:rPr lang="en-US" dirty="0"/>
            <a:t>The NP and/or RNCC manages members’ care transitions supported by facility staff.</a:t>
          </a:r>
        </a:p>
      </dgm:t>
    </dgm:pt>
    <dgm:pt modelId="{56A4E6DF-9298-E748-895C-7F5C16D7ADB8}" type="parTrans" cxnId="{D55AD774-26D9-7A40-A1D4-D2B5C076D071}">
      <dgm:prSet/>
      <dgm:spPr/>
      <dgm:t>
        <a:bodyPr/>
        <a:lstStyle/>
        <a:p>
          <a:endParaRPr lang="en-US"/>
        </a:p>
      </dgm:t>
    </dgm:pt>
    <dgm:pt modelId="{30AFDBB3-4BE6-BD4B-A535-B02ACE2922EE}" type="sibTrans" cxnId="{D55AD774-26D9-7A40-A1D4-D2B5C076D071}">
      <dgm:prSet/>
      <dgm:spPr/>
      <dgm:t>
        <a:bodyPr/>
        <a:lstStyle/>
        <a:p>
          <a:endParaRPr lang="en-US"/>
        </a:p>
      </dgm:t>
    </dgm:pt>
    <dgm:pt modelId="{618F7C46-6867-CD48-97B3-302A2766B072}">
      <dgm:prSet/>
      <dgm:spPr/>
      <dgm:t>
        <a:bodyPr/>
        <a:lstStyle/>
        <a:p>
          <a:pPr rtl="0"/>
          <a:r>
            <a:rPr lang="en-US" dirty="0"/>
            <a:t>Facility staff transfers key information from the member’s chart to the hospital and when members see providers outside of the facility.</a:t>
          </a:r>
        </a:p>
      </dgm:t>
    </dgm:pt>
    <dgm:pt modelId="{0FA5CAC2-1483-5241-8997-6BBC16F39611}" type="parTrans" cxnId="{1E3F9A0B-6A55-9A4A-92E0-AC03FC4889C2}">
      <dgm:prSet/>
      <dgm:spPr/>
      <dgm:t>
        <a:bodyPr/>
        <a:lstStyle/>
        <a:p>
          <a:endParaRPr lang="en-US"/>
        </a:p>
      </dgm:t>
    </dgm:pt>
    <dgm:pt modelId="{7FCF2B3C-F0A8-7F41-9180-0E5A14107D8E}" type="sibTrans" cxnId="{1E3F9A0B-6A55-9A4A-92E0-AC03FC4889C2}">
      <dgm:prSet/>
      <dgm:spPr/>
      <dgm:t>
        <a:bodyPr/>
        <a:lstStyle/>
        <a:p>
          <a:endParaRPr lang="en-US"/>
        </a:p>
      </dgm:t>
    </dgm:pt>
    <dgm:pt modelId="{322AB9B0-8544-4641-9DA3-4D4F9D1E1FBF}">
      <dgm:prSet/>
      <dgm:spPr/>
      <dgm:t>
        <a:bodyPr/>
        <a:lstStyle/>
        <a:p>
          <a:pPr rtl="0"/>
          <a:r>
            <a:rPr lang="en-US" dirty="0"/>
            <a:t>NP and/or RNCC will conduct a post-hospitalization assessment and medication reconciliation upon the member’s return to the facility.</a:t>
          </a:r>
        </a:p>
      </dgm:t>
    </dgm:pt>
    <dgm:pt modelId="{8C0CC2F4-57BF-E943-A18B-CE1D65A431C2}" type="parTrans" cxnId="{68D82D05-E353-9547-9377-9A0E1972161D}">
      <dgm:prSet/>
      <dgm:spPr/>
      <dgm:t>
        <a:bodyPr/>
        <a:lstStyle/>
        <a:p>
          <a:endParaRPr lang="en-US"/>
        </a:p>
      </dgm:t>
    </dgm:pt>
    <dgm:pt modelId="{4182BCA7-04FA-1F49-9557-26BB84469796}" type="sibTrans" cxnId="{68D82D05-E353-9547-9377-9A0E1972161D}">
      <dgm:prSet/>
      <dgm:spPr/>
      <dgm:t>
        <a:bodyPr/>
        <a:lstStyle/>
        <a:p>
          <a:endParaRPr lang="en-US"/>
        </a:p>
      </dgm:t>
    </dgm:pt>
    <dgm:pt modelId="{DEADDA18-DCBF-1E42-A94F-6FAC4DC2A176}" type="pres">
      <dgm:prSet presAssocID="{AC2636FE-2B55-D749-890D-3B4A08795330}" presName="Name0" presStyleCnt="0">
        <dgm:presLayoutVars>
          <dgm:chMax val="7"/>
          <dgm:dir/>
          <dgm:animLvl val="lvl"/>
          <dgm:resizeHandles val="exact"/>
        </dgm:presLayoutVars>
      </dgm:prSet>
      <dgm:spPr/>
    </dgm:pt>
    <dgm:pt modelId="{1CAC5B88-429A-4742-A71A-C5E04FE14D80}" type="pres">
      <dgm:prSet presAssocID="{C3AA97FC-7A4F-3646-A07E-A7D4AD584C87}" presName="circle1" presStyleLbl="node1" presStyleIdx="0" presStyleCnt="3"/>
      <dgm:spPr>
        <a:solidFill>
          <a:srgbClr val="00CC99"/>
        </a:solidFill>
      </dgm:spPr>
    </dgm:pt>
    <dgm:pt modelId="{98456C82-D899-6C4A-83B4-3B65B6E4F8B5}" type="pres">
      <dgm:prSet presAssocID="{C3AA97FC-7A4F-3646-A07E-A7D4AD584C87}" presName="space" presStyleCnt="0"/>
      <dgm:spPr/>
    </dgm:pt>
    <dgm:pt modelId="{809E123D-B1A8-5B43-B4E1-47DF54CF8B0F}" type="pres">
      <dgm:prSet presAssocID="{C3AA97FC-7A4F-3646-A07E-A7D4AD584C87}" presName="rect1" presStyleLbl="alignAcc1" presStyleIdx="0" presStyleCnt="3"/>
      <dgm:spPr/>
    </dgm:pt>
    <dgm:pt modelId="{4BF5972F-9706-AD45-99EB-6CD9C2634ECA}" type="pres">
      <dgm:prSet presAssocID="{618F7C46-6867-CD48-97B3-302A2766B072}" presName="vertSpace2" presStyleLbl="node1" presStyleIdx="0" presStyleCnt="3"/>
      <dgm:spPr/>
    </dgm:pt>
    <dgm:pt modelId="{15D4931A-4C53-F048-96D5-FC2462EE596E}" type="pres">
      <dgm:prSet presAssocID="{618F7C46-6867-CD48-97B3-302A2766B072}" presName="circle2" presStyleLbl="node1" presStyleIdx="1" presStyleCnt="3"/>
      <dgm:spPr>
        <a:gradFill rotWithShape="0">
          <a:gsLst>
            <a:gs pos="0">
              <a:schemeClr val="accent1"/>
            </a:gs>
            <a:gs pos="86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gradFill>
      </dgm:spPr>
    </dgm:pt>
    <dgm:pt modelId="{4210F39C-D642-8544-AF01-D761487AC592}" type="pres">
      <dgm:prSet presAssocID="{618F7C46-6867-CD48-97B3-302A2766B072}" presName="rect2" presStyleLbl="alignAcc1" presStyleIdx="1" presStyleCnt="3"/>
      <dgm:spPr/>
    </dgm:pt>
    <dgm:pt modelId="{0C0934E7-A7D5-1047-B80B-154376E8796E}" type="pres">
      <dgm:prSet presAssocID="{322AB9B0-8544-4641-9DA3-4D4F9D1E1FBF}" presName="vertSpace3" presStyleLbl="node1" presStyleIdx="1" presStyleCnt="3"/>
      <dgm:spPr/>
    </dgm:pt>
    <dgm:pt modelId="{B4ACB860-18E4-AF40-971B-A6280C8B12AF}" type="pres">
      <dgm:prSet presAssocID="{322AB9B0-8544-4641-9DA3-4D4F9D1E1FBF}" presName="circle3" presStyleLbl="node1" presStyleIdx="2" presStyleCnt="3"/>
      <dgm:spPr/>
    </dgm:pt>
    <dgm:pt modelId="{B6822150-DAD8-0C41-ABB0-37F44C17E5A1}" type="pres">
      <dgm:prSet presAssocID="{322AB9B0-8544-4641-9DA3-4D4F9D1E1FBF}" presName="rect3" presStyleLbl="alignAcc1" presStyleIdx="2" presStyleCnt="3"/>
      <dgm:spPr/>
    </dgm:pt>
    <dgm:pt modelId="{CD6A5E9C-0952-204C-A1FF-D9EF5CC85721}" type="pres">
      <dgm:prSet presAssocID="{C3AA97FC-7A4F-3646-A07E-A7D4AD584C87}" presName="rect1ParTxNoCh" presStyleLbl="alignAcc1" presStyleIdx="2" presStyleCnt="3">
        <dgm:presLayoutVars>
          <dgm:chMax val="1"/>
          <dgm:bulletEnabled val="1"/>
        </dgm:presLayoutVars>
      </dgm:prSet>
      <dgm:spPr/>
    </dgm:pt>
    <dgm:pt modelId="{6365EB46-D08E-674D-89E7-1B87CBBD701C}" type="pres">
      <dgm:prSet presAssocID="{618F7C46-6867-CD48-97B3-302A2766B072}" presName="rect2ParTxNoCh" presStyleLbl="alignAcc1" presStyleIdx="2" presStyleCnt="3">
        <dgm:presLayoutVars>
          <dgm:chMax val="1"/>
          <dgm:bulletEnabled val="1"/>
        </dgm:presLayoutVars>
      </dgm:prSet>
      <dgm:spPr/>
    </dgm:pt>
    <dgm:pt modelId="{7722A6AE-626D-F14F-9C84-6B55C5D6C656}" type="pres">
      <dgm:prSet presAssocID="{322AB9B0-8544-4641-9DA3-4D4F9D1E1FBF}" presName="rect3ParTxNoCh" presStyleLbl="alignAcc1" presStyleIdx="2" presStyleCnt="3">
        <dgm:presLayoutVars>
          <dgm:chMax val="1"/>
          <dgm:bulletEnabled val="1"/>
        </dgm:presLayoutVars>
      </dgm:prSet>
      <dgm:spPr/>
    </dgm:pt>
  </dgm:ptLst>
  <dgm:cxnLst>
    <dgm:cxn modelId="{68D82D05-E353-9547-9377-9A0E1972161D}" srcId="{AC2636FE-2B55-D749-890D-3B4A08795330}" destId="{322AB9B0-8544-4641-9DA3-4D4F9D1E1FBF}" srcOrd="2" destOrd="0" parTransId="{8C0CC2F4-57BF-E943-A18B-CE1D65A431C2}" sibTransId="{4182BCA7-04FA-1F49-9557-26BB84469796}"/>
    <dgm:cxn modelId="{1E3F9A0B-6A55-9A4A-92E0-AC03FC4889C2}" srcId="{AC2636FE-2B55-D749-890D-3B4A08795330}" destId="{618F7C46-6867-CD48-97B3-302A2766B072}" srcOrd="1" destOrd="0" parTransId="{0FA5CAC2-1483-5241-8997-6BBC16F39611}" sibTransId="{7FCF2B3C-F0A8-7F41-9180-0E5A14107D8E}"/>
    <dgm:cxn modelId="{8EF8E512-496B-6C4C-AF7A-E4955EB5FEF6}" type="presOf" srcId="{322AB9B0-8544-4641-9DA3-4D4F9D1E1FBF}" destId="{B6822150-DAD8-0C41-ABB0-37F44C17E5A1}" srcOrd="0" destOrd="0" presId="urn:microsoft.com/office/officeart/2005/8/layout/target3"/>
    <dgm:cxn modelId="{5C97C443-CEA4-8D49-965C-89C851F7A19B}" type="presOf" srcId="{C3AA97FC-7A4F-3646-A07E-A7D4AD584C87}" destId="{CD6A5E9C-0952-204C-A1FF-D9EF5CC85721}" srcOrd="1" destOrd="0" presId="urn:microsoft.com/office/officeart/2005/8/layout/target3"/>
    <dgm:cxn modelId="{D55AD774-26D9-7A40-A1D4-D2B5C076D071}" srcId="{AC2636FE-2B55-D749-890D-3B4A08795330}" destId="{C3AA97FC-7A4F-3646-A07E-A7D4AD584C87}" srcOrd="0" destOrd="0" parTransId="{56A4E6DF-9298-E748-895C-7F5C16D7ADB8}" sibTransId="{30AFDBB3-4BE6-BD4B-A535-B02ACE2922EE}"/>
    <dgm:cxn modelId="{BD609889-CDC0-2A45-9E30-1C0398A83721}" type="presOf" srcId="{322AB9B0-8544-4641-9DA3-4D4F9D1E1FBF}" destId="{7722A6AE-626D-F14F-9C84-6B55C5D6C656}" srcOrd="1" destOrd="0" presId="urn:microsoft.com/office/officeart/2005/8/layout/target3"/>
    <dgm:cxn modelId="{1D48418F-41B3-E749-A891-74C4B6845679}" type="presOf" srcId="{AC2636FE-2B55-D749-890D-3B4A08795330}" destId="{DEADDA18-DCBF-1E42-A94F-6FAC4DC2A176}" srcOrd="0" destOrd="0" presId="urn:microsoft.com/office/officeart/2005/8/layout/target3"/>
    <dgm:cxn modelId="{8CBB58C2-5EBF-1B42-A08B-3E489EF21009}" type="presOf" srcId="{C3AA97FC-7A4F-3646-A07E-A7D4AD584C87}" destId="{809E123D-B1A8-5B43-B4E1-47DF54CF8B0F}" srcOrd="0" destOrd="0" presId="urn:microsoft.com/office/officeart/2005/8/layout/target3"/>
    <dgm:cxn modelId="{B0F739ED-0868-C04E-9349-7B23CFE902DD}" type="presOf" srcId="{618F7C46-6867-CD48-97B3-302A2766B072}" destId="{6365EB46-D08E-674D-89E7-1B87CBBD701C}" srcOrd="1" destOrd="0" presId="urn:microsoft.com/office/officeart/2005/8/layout/target3"/>
    <dgm:cxn modelId="{F0C9FCFA-C78B-C44D-A90A-0735517A1D7E}" type="presOf" srcId="{618F7C46-6867-CD48-97B3-302A2766B072}" destId="{4210F39C-D642-8544-AF01-D761487AC592}" srcOrd="0" destOrd="0" presId="urn:microsoft.com/office/officeart/2005/8/layout/target3"/>
    <dgm:cxn modelId="{A5D01A53-DD3D-2C49-AAD3-332F108A00E6}" type="presParOf" srcId="{DEADDA18-DCBF-1E42-A94F-6FAC4DC2A176}" destId="{1CAC5B88-429A-4742-A71A-C5E04FE14D80}" srcOrd="0" destOrd="0" presId="urn:microsoft.com/office/officeart/2005/8/layout/target3"/>
    <dgm:cxn modelId="{8C359221-DAA2-B841-9797-4DB8D964EA80}" type="presParOf" srcId="{DEADDA18-DCBF-1E42-A94F-6FAC4DC2A176}" destId="{98456C82-D899-6C4A-83B4-3B65B6E4F8B5}" srcOrd="1" destOrd="0" presId="urn:microsoft.com/office/officeart/2005/8/layout/target3"/>
    <dgm:cxn modelId="{D0F6307F-602E-FB4C-ABBE-7E66FD8B1BDD}" type="presParOf" srcId="{DEADDA18-DCBF-1E42-A94F-6FAC4DC2A176}" destId="{809E123D-B1A8-5B43-B4E1-47DF54CF8B0F}" srcOrd="2" destOrd="0" presId="urn:microsoft.com/office/officeart/2005/8/layout/target3"/>
    <dgm:cxn modelId="{89E4FECB-6383-8E48-AD7F-CC3F83CFB350}" type="presParOf" srcId="{DEADDA18-DCBF-1E42-A94F-6FAC4DC2A176}" destId="{4BF5972F-9706-AD45-99EB-6CD9C2634ECA}" srcOrd="3" destOrd="0" presId="urn:microsoft.com/office/officeart/2005/8/layout/target3"/>
    <dgm:cxn modelId="{32946240-0E75-BE4F-A89E-622745ECDE7D}" type="presParOf" srcId="{DEADDA18-DCBF-1E42-A94F-6FAC4DC2A176}" destId="{15D4931A-4C53-F048-96D5-FC2462EE596E}" srcOrd="4" destOrd="0" presId="urn:microsoft.com/office/officeart/2005/8/layout/target3"/>
    <dgm:cxn modelId="{6C281D31-E937-8047-AF76-C3CC718315D3}" type="presParOf" srcId="{DEADDA18-DCBF-1E42-A94F-6FAC4DC2A176}" destId="{4210F39C-D642-8544-AF01-D761487AC592}" srcOrd="5" destOrd="0" presId="urn:microsoft.com/office/officeart/2005/8/layout/target3"/>
    <dgm:cxn modelId="{490B0076-B52C-F048-8072-CB677E00D238}" type="presParOf" srcId="{DEADDA18-DCBF-1E42-A94F-6FAC4DC2A176}" destId="{0C0934E7-A7D5-1047-B80B-154376E8796E}" srcOrd="6" destOrd="0" presId="urn:microsoft.com/office/officeart/2005/8/layout/target3"/>
    <dgm:cxn modelId="{6948B0E2-B6F6-C549-A929-854082A8E5D4}" type="presParOf" srcId="{DEADDA18-DCBF-1E42-A94F-6FAC4DC2A176}" destId="{B4ACB860-18E4-AF40-971B-A6280C8B12AF}" srcOrd="7" destOrd="0" presId="urn:microsoft.com/office/officeart/2005/8/layout/target3"/>
    <dgm:cxn modelId="{178C0FE3-CF86-0E4E-B7D0-76774CA7DAC4}" type="presParOf" srcId="{DEADDA18-DCBF-1E42-A94F-6FAC4DC2A176}" destId="{B6822150-DAD8-0C41-ABB0-37F44C17E5A1}" srcOrd="8" destOrd="0" presId="urn:microsoft.com/office/officeart/2005/8/layout/target3"/>
    <dgm:cxn modelId="{6BB02CBF-941C-E047-B496-41AF52969E4D}" type="presParOf" srcId="{DEADDA18-DCBF-1E42-A94F-6FAC4DC2A176}" destId="{CD6A5E9C-0952-204C-A1FF-D9EF5CC85721}" srcOrd="9" destOrd="0" presId="urn:microsoft.com/office/officeart/2005/8/layout/target3"/>
    <dgm:cxn modelId="{75005F46-66D4-244F-B0EB-08C84F22E6C6}" type="presParOf" srcId="{DEADDA18-DCBF-1E42-A94F-6FAC4DC2A176}" destId="{6365EB46-D08E-674D-89E7-1B87CBBD701C}" srcOrd="10" destOrd="0" presId="urn:microsoft.com/office/officeart/2005/8/layout/target3"/>
    <dgm:cxn modelId="{FFAF4817-EB22-EF4A-BF42-29D205FF9149}" type="presParOf" srcId="{DEADDA18-DCBF-1E42-A94F-6FAC4DC2A176}" destId="{7722A6AE-626D-F14F-9C84-6B55C5D6C656}"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FD071-5495-B049-9217-A7FAC2B79F99}">
      <dsp:nvSpPr>
        <dsp:cNvPr id="0" name=""/>
        <dsp:cNvSpPr/>
      </dsp:nvSpPr>
      <dsp:spPr>
        <a:xfrm>
          <a:off x="0" y="0"/>
          <a:ext cx="10123213" cy="1497600"/>
        </a:xfrm>
        <a:prstGeom prst="rect">
          <a:avLst/>
        </a:prstGeom>
        <a:solidFill>
          <a:srgbClr val="00CC99"/>
        </a:solidFill>
        <a:ln w="6350" cap="flat" cmpd="sng" algn="ctr">
          <a:solidFill>
            <a:srgbClr val="00CC99"/>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bg1"/>
              </a:solidFill>
            </a:rPr>
            <a:t>I-SNPs are for people living in a long-term care facility. I-SNPs offer benefits tailored to the unique medical, social, and emotional needs of members who are long-term residents (90 days or longer) in one of the following:</a:t>
          </a:r>
        </a:p>
      </dsp:txBody>
      <dsp:txXfrm>
        <a:off x="0" y="0"/>
        <a:ext cx="10123213" cy="1497600"/>
      </dsp:txXfrm>
    </dsp:sp>
    <dsp:sp modelId="{36D8772F-7FF6-FA48-B94C-D0B3DEF95B8C}">
      <dsp:nvSpPr>
        <dsp:cNvPr id="0" name=""/>
        <dsp:cNvSpPr/>
      </dsp:nvSpPr>
      <dsp:spPr>
        <a:xfrm>
          <a:off x="0" y="1472802"/>
          <a:ext cx="10123213" cy="228384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dirty="0">
              <a:solidFill>
                <a:schemeClr val="tx2"/>
              </a:solidFill>
            </a:rPr>
            <a:t>Skilled nursing facility (SNF)</a:t>
          </a:r>
        </a:p>
        <a:p>
          <a:pPr marL="228600" lvl="1" indent="-228600" algn="l" defTabSz="1066800" rtl="0">
            <a:lnSpc>
              <a:spcPct val="90000"/>
            </a:lnSpc>
            <a:spcBef>
              <a:spcPct val="0"/>
            </a:spcBef>
            <a:spcAft>
              <a:spcPct val="15000"/>
            </a:spcAft>
            <a:buChar char="•"/>
          </a:pPr>
          <a:r>
            <a:rPr lang="en-US" sz="2400" kern="1200" dirty="0">
              <a:solidFill>
                <a:schemeClr val="tx2"/>
              </a:solidFill>
            </a:rPr>
            <a:t>LTC nursing facility (NF)</a:t>
          </a:r>
        </a:p>
        <a:p>
          <a:pPr marL="228600" lvl="1" indent="-228600" algn="l" defTabSz="1066800" rtl="0">
            <a:lnSpc>
              <a:spcPct val="90000"/>
            </a:lnSpc>
            <a:spcBef>
              <a:spcPct val="0"/>
            </a:spcBef>
            <a:spcAft>
              <a:spcPct val="15000"/>
            </a:spcAft>
            <a:buChar char="•"/>
          </a:pPr>
          <a:r>
            <a:rPr lang="en-US" sz="2400" kern="1200" dirty="0">
              <a:solidFill>
                <a:schemeClr val="tx2"/>
              </a:solidFill>
            </a:rPr>
            <a:t>Intermediate care facility for the Intellectual Disability (ICF/ID)</a:t>
          </a:r>
        </a:p>
        <a:p>
          <a:pPr marL="228600" lvl="1" indent="-228600" algn="l" defTabSz="1066800" rtl="0">
            <a:lnSpc>
              <a:spcPct val="90000"/>
            </a:lnSpc>
            <a:spcBef>
              <a:spcPct val="0"/>
            </a:spcBef>
            <a:spcAft>
              <a:spcPct val="15000"/>
            </a:spcAft>
            <a:buChar char="•"/>
          </a:pPr>
          <a:r>
            <a:rPr lang="en-US" sz="2400" kern="1200" dirty="0">
              <a:solidFill>
                <a:schemeClr val="tx2"/>
              </a:solidFill>
            </a:rPr>
            <a:t>Inpatient psychiatric facility</a:t>
          </a:r>
        </a:p>
      </dsp:txBody>
      <dsp:txXfrm>
        <a:off x="0" y="1472802"/>
        <a:ext cx="10123213" cy="2283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ACBC8-0AE3-144B-BF00-5FEEF080CC76}">
      <dsp:nvSpPr>
        <dsp:cNvPr id="0" name=""/>
        <dsp:cNvSpPr/>
      </dsp:nvSpPr>
      <dsp:spPr>
        <a:xfrm>
          <a:off x="-5510281" y="-843765"/>
          <a:ext cx="6561747" cy="6561747"/>
        </a:xfrm>
        <a:prstGeom prst="blockArc">
          <a:avLst>
            <a:gd name="adj1" fmla="val 18900000"/>
            <a:gd name="adj2" fmla="val 2700000"/>
            <a:gd name="adj3" fmla="val 32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73E01E-B1B4-3A44-AE4C-3B726DFFE824}">
      <dsp:nvSpPr>
        <dsp:cNvPr id="0" name=""/>
        <dsp:cNvSpPr/>
      </dsp:nvSpPr>
      <dsp:spPr>
        <a:xfrm>
          <a:off x="676541" y="487421"/>
          <a:ext cx="8367907" cy="9748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378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Be entitled to Part A and enrolled in Part B </a:t>
          </a:r>
          <a:r>
            <a:rPr lang="en-US" sz="2000" u="sng" kern="1200" dirty="0"/>
            <a:t>AND</a:t>
          </a:r>
          <a:endParaRPr lang="en-US" sz="2000" kern="1200" dirty="0"/>
        </a:p>
      </dsp:txBody>
      <dsp:txXfrm>
        <a:off x="676541" y="487421"/>
        <a:ext cx="8367907" cy="974843"/>
      </dsp:txXfrm>
    </dsp:sp>
    <dsp:sp modelId="{D07EBFA7-143B-FB45-BEF4-B4C26F514071}">
      <dsp:nvSpPr>
        <dsp:cNvPr id="0" name=""/>
        <dsp:cNvSpPr/>
      </dsp:nvSpPr>
      <dsp:spPr>
        <a:xfrm>
          <a:off x="67264" y="365566"/>
          <a:ext cx="1218554" cy="12185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E815D2-1794-A842-AAE5-4A778DF132CF}">
      <dsp:nvSpPr>
        <dsp:cNvPr id="0" name=""/>
        <dsp:cNvSpPr/>
      </dsp:nvSpPr>
      <dsp:spPr>
        <a:xfrm>
          <a:off x="1030896" y="1949686"/>
          <a:ext cx="8013551" cy="9748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378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Reside in a Provider Partners-contracted long term care facility for at least 90 days, </a:t>
          </a:r>
          <a:r>
            <a:rPr lang="en-US" sz="2000" u="sng" kern="1200" dirty="0"/>
            <a:t>OR</a:t>
          </a:r>
        </a:p>
      </dsp:txBody>
      <dsp:txXfrm>
        <a:off x="1030896" y="1949686"/>
        <a:ext cx="8013551" cy="974843"/>
      </dsp:txXfrm>
    </dsp:sp>
    <dsp:sp modelId="{1E4637AA-B8C0-AB4D-A45C-62E073320BB1}">
      <dsp:nvSpPr>
        <dsp:cNvPr id="0" name=""/>
        <dsp:cNvSpPr/>
      </dsp:nvSpPr>
      <dsp:spPr>
        <a:xfrm>
          <a:off x="421619" y="1827831"/>
          <a:ext cx="1218554" cy="12185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43701F-2FD0-CC46-A2D7-881E965EBD84}">
      <dsp:nvSpPr>
        <dsp:cNvPr id="0" name=""/>
        <dsp:cNvSpPr/>
      </dsp:nvSpPr>
      <dsp:spPr>
        <a:xfrm>
          <a:off x="676541" y="3411951"/>
          <a:ext cx="8367907" cy="97484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378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Live at home or another facility (Assisted Living or Personal Care) and the state they reside in has certified that they need the type of care that is usually provided in a nursing home</a:t>
          </a:r>
        </a:p>
      </dsp:txBody>
      <dsp:txXfrm>
        <a:off x="676541" y="3411951"/>
        <a:ext cx="8367907" cy="974843"/>
      </dsp:txXfrm>
    </dsp:sp>
    <dsp:sp modelId="{E3360D58-0D3E-7347-8418-11F58D29A27B}">
      <dsp:nvSpPr>
        <dsp:cNvPr id="0" name=""/>
        <dsp:cNvSpPr/>
      </dsp:nvSpPr>
      <dsp:spPr>
        <a:xfrm>
          <a:off x="67264" y="3290096"/>
          <a:ext cx="1218554" cy="121855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2B7CF-116B-714D-ADDB-51F13B499AFE}">
      <dsp:nvSpPr>
        <dsp:cNvPr id="0" name=""/>
        <dsp:cNvSpPr/>
      </dsp:nvSpPr>
      <dsp:spPr>
        <a:xfrm>
          <a:off x="0" y="451415"/>
          <a:ext cx="10515600" cy="799169"/>
        </a:xfrm>
        <a:prstGeom prst="roundRect">
          <a:avLst/>
        </a:prstGeom>
        <a:solidFill>
          <a:srgbClr val="00CC99"/>
        </a:solidFill>
        <a:ln w="6350" cap="flat" cmpd="sng" algn="ctr">
          <a:solidFill>
            <a:srgbClr val="00CC99"/>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solidFill>
                <a:schemeClr val="bg1"/>
              </a:solidFill>
            </a:rPr>
            <a:t>The MOC is designed to:</a:t>
          </a:r>
        </a:p>
      </dsp:txBody>
      <dsp:txXfrm>
        <a:off x="39012" y="490427"/>
        <a:ext cx="10437576" cy="721145"/>
      </dsp:txXfrm>
    </dsp:sp>
    <dsp:sp modelId="{5309111C-4E4A-2845-B0BF-03A37977242B}">
      <dsp:nvSpPr>
        <dsp:cNvPr id="0" name=""/>
        <dsp:cNvSpPr/>
      </dsp:nvSpPr>
      <dsp:spPr>
        <a:xfrm>
          <a:off x="0" y="1233330"/>
          <a:ext cx="10515600" cy="2825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n-US" sz="2400" kern="1200" spc="-5" dirty="0">
              <a:solidFill>
                <a:schemeClr val="tx1">
                  <a:lumMod val="85000"/>
                  <a:lumOff val="15000"/>
                </a:schemeClr>
              </a:solidFill>
              <a:latin typeface="Calibri"/>
              <a:cs typeface="Calibri"/>
            </a:rPr>
            <a:t>Identify and address changes in condition to optimize member function</a:t>
          </a:r>
          <a:endParaRPr lang="en-US" sz="2400" kern="1200" dirty="0">
            <a:solidFill>
              <a:schemeClr val="tx1">
                <a:lumMod val="85000"/>
                <a:lumOff val="15000"/>
              </a:schemeClr>
            </a:solidFill>
          </a:endParaRPr>
        </a:p>
        <a:p>
          <a:pPr marL="228600" lvl="1" indent="-228600" algn="l" defTabSz="1066800" rtl="0">
            <a:lnSpc>
              <a:spcPct val="90000"/>
            </a:lnSpc>
            <a:spcBef>
              <a:spcPct val="0"/>
            </a:spcBef>
            <a:spcAft>
              <a:spcPct val="20000"/>
            </a:spcAft>
            <a:buChar char="•"/>
          </a:pPr>
          <a:r>
            <a:rPr lang="en-US" sz="2400" kern="1200" spc="-5" dirty="0">
              <a:solidFill>
                <a:schemeClr val="tx1">
                  <a:lumMod val="85000"/>
                  <a:lumOff val="15000"/>
                </a:schemeClr>
              </a:solidFill>
              <a:latin typeface="Calibri"/>
              <a:cs typeface="Calibri"/>
            </a:rPr>
            <a:t>Reduce non-essential hospital admissions when care can safely be provided where the member resides (SNF/ ALF/ PCH)</a:t>
          </a:r>
        </a:p>
        <a:p>
          <a:pPr marL="228600" lvl="1" indent="-228600" algn="l" defTabSz="1066800" rtl="0">
            <a:lnSpc>
              <a:spcPct val="90000"/>
            </a:lnSpc>
            <a:spcBef>
              <a:spcPct val="0"/>
            </a:spcBef>
            <a:spcAft>
              <a:spcPct val="20000"/>
            </a:spcAft>
            <a:buChar char="•"/>
          </a:pPr>
          <a:r>
            <a:rPr lang="en-US" sz="2400" kern="1200" spc="-5" dirty="0">
              <a:solidFill>
                <a:schemeClr val="tx1">
                  <a:lumMod val="85000"/>
                  <a:lumOff val="15000"/>
                </a:schemeClr>
              </a:solidFill>
              <a:latin typeface="Calibri"/>
              <a:cs typeface="Calibri"/>
            </a:rPr>
            <a:t>Maintain members at an optimal level of function</a:t>
          </a:r>
        </a:p>
        <a:p>
          <a:pPr marL="228600" lvl="1" indent="-228600" algn="l" defTabSz="1066800" rtl="0">
            <a:lnSpc>
              <a:spcPct val="90000"/>
            </a:lnSpc>
            <a:spcBef>
              <a:spcPct val="0"/>
            </a:spcBef>
            <a:spcAft>
              <a:spcPct val="20000"/>
            </a:spcAft>
            <a:buChar char="•"/>
          </a:pPr>
          <a:r>
            <a:rPr lang="en-US" sz="2400" kern="1200" spc="-5" dirty="0">
              <a:solidFill>
                <a:schemeClr val="tx1">
                  <a:lumMod val="85000"/>
                  <a:lumOff val="15000"/>
                </a:schemeClr>
              </a:solidFill>
              <a:latin typeface="Calibri"/>
              <a:cs typeface="Calibri"/>
            </a:rPr>
            <a:t>Ensure preventative and quality measures are completed as appropriate</a:t>
          </a:r>
        </a:p>
        <a:p>
          <a:pPr marL="228600" lvl="1" indent="-228600" algn="l" defTabSz="1066800" rtl="0">
            <a:lnSpc>
              <a:spcPct val="90000"/>
            </a:lnSpc>
            <a:spcBef>
              <a:spcPct val="0"/>
            </a:spcBef>
            <a:spcAft>
              <a:spcPct val="20000"/>
            </a:spcAft>
            <a:buChar char="•"/>
          </a:pPr>
          <a:r>
            <a:rPr lang="en-US" sz="2400" kern="1200" spc="-5" dirty="0">
              <a:solidFill>
                <a:schemeClr val="tx1">
                  <a:lumMod val="85000"/>
                  <a:lumOff val="15000"/>
                </a:schemeClr>
              </a:solidFill>
              <a:latin typeface="Calibri"/>
              <a:cs typeface="Calibri"/>
            </a:rPr>
            <a:t>Utilize clinical practice guidelines to deliver safe evidence-based interventions</a:t>
          </a:r>
        </a:p>
        <a:p>
          <a:pPr marL="228600" lvl="1" indent="-228600" algn="l" defTabSz="1066800" rtl="0">
            <a:lnSpc>
              <a:spcPct val="90000"/>
            </a:lnSpc>
            <a:spcBef>
              <a:spcPct val="0"/>
            </a:spcBef>
            <a:spcAft>
              <a:spcPct val="20000"/>
            </a:spcAft>
            <a:buChar char="•"/>
          </a:pPr>
          <a:r>
            <a:rPr lang="en-US" sz="2400" kern="1200" spc="-5" dirty="0">
              <a:solidFill>
                <a:schemeClr val="tx1">
                  <a:lumMod val="85000"/>
                  <a:lumOff val="15000"/>
                </a:schemeClr>
              </a:solidFill>
              <a:latin typeface="Calibri"/>
              <a:cs typeface="Calibri"/>
            </a:rPr>
            <a:t>Coordinate care to ensure interdisciplinary approach across all care continuums </a:t>
          </a:r>
        </a:p>
      </dsp:txBody>
      <dsp:txXfrm>
        <a:off x="0" y="1233330"/>
        <a:ext cx="10515600" cy="28255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C5B88-429A-4742-A71A-C5E04FE14D80}">
      <dsp:nvSpPr>
        <dsp:cNvPr id="0" name=""/>
        <dsp:cNvSpPr/>
      </dsp:nvSpPr>
      <dsp:spPr>
        <a:xfrm>
          <a:off x="0" y="0"/>
          <a:ext cx="3846064" cy="3846064"/>
        </a:xfrm>
        <a:prstGeom prst="pie">
          <a:avLst>
            <a:gd name="adj1" fmla="val 5400000"/>
            <a:gd name="adj2" fmla="val 16200000"/>
          </a:avLst>
        </a:prstGeom>
        <a:solidFill>
          <a:srgbClr val="00CC9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09E123D-B1A8-5B43-B4E1-47DF54CF8B0F}">
      <dsp:nvSpPr>
        <dsp:cNvPr id="0" name=""/>
        <dsp:cNvSpPr/>
      </dsp:nvSpPr>
      <dsp:spPr>
        <a:xfrm>
          <a:off x="1923032" y="0"/>
          <a:ext cx="5940424" cy="3846064"/>
        </a:xfrm>
        <a:prstGeom prst="rect">
          <a:avLst/>
        </a:prstGeom>
        <a:solidFill>
          <a:schemeClr val="lt1">
            <a:alpha val="90000"/>
            <a:hueOff val="0"/>
            <a:satOff val="0"/>
            <a:lumOff val="0"/>
            <a:alphaOff val="0"/>
          </a:schemeClr>
        </a:solidFill>
        <a:ln w="6350" cap="flat" cmpd="sng" algn="ctr">
          <a:solidFill>
            <a:srgbClr val="00CC99"/>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The NP and/or RNCC manages members’ care transitions supported by facility staff.</a:t>
          </a:r>
        </a:p>
      </dsp:txBody>
      <dsp:txXfrm>
        <a:off x="1923032" y="0"/>
        <a:ext cx="5940424" cy="1153821"/>
      </dsp:txXfrm>
    </dsp:sp>
    <dsp:sp modelId="{15D4931A-4C53-F048-96D5-FC2462EE596E}">
      <dsp:nvSpPr>
        <dsp:cNvPr id="0" name=""/>
        <dsp:cNvSpPr/>
      </dsp:nvSpPr>
      <dsp:spPr>
        <a:xfrm>
          <a:off x="673062" y="1153821"/>
          <a:ext cx="2499939" cy="2499939"/>
        </a:xfrm>
        <a:prstGeom prst="pie">
          <a:avLst>
            <a:gd name="adj1" fmla="val 5400000"/>
            <a:gd name="adj2" fmla="val 16200000"/>
          </a:avLst>
        </a:prstGeom>
        <a:gradFill rotWithShape="0">
          <a:gsLst>
            <a:gs pos="0">
              <a:schemeClr val="accent1"/>
            </a:gs>
            <a:gs pos="86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210F39C-D642-8544-AF01-D761487AC592}">
      <dsp:nvSpPr>
        <dsp:cNvPr id="0" name=""/>
        <dsp:cNvSpPr/>
      </dsp:nvSpPr>
      <dsp:spPr>
        <a:xfrm>
          <a:off x="1923032" y="1153821"/>
          <a:ext cx="5940424" cy="2499939"/>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Facility staff transfers key information from the member’s chart to the hospital and when members see providers outside of the facility.</a:t>
          </a:r>
        </a:p>
      </dsp:txBody>
      <dsp:txXfrm>
        <a:off x="1923032" y="1153821"/>
        <a:ext cx="5940424" cy="1153817"/>
      </dsp:txXfrm>
    </dsp:sp>
    <dsp:sp modelId="{B4ACB860-18E4-AF40-971B-A6280C8B12AF}">
      <dsp:nvSpPr>
        <dsp:cNvPr id="0" name=""/>
        <dsp:cNvSpPr/>
      </dsp:nvSpPr>
      <dsp:spPr>
        <a:xfrm>
          <a:off x="1346122" y="2307639"/>
          <a:ext cx="1153818" cy="1153818"/>
        </a:xfrm>
        <a:prstGeom prst="pie">
          <a:avLst>
            <a:gd name="adj1" fmla="val 5400000"/>
            <a:gd name="adj2" fmla="val 1620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6822150-DAD8-0C41-ABB0-37F44C17E5A1}">
      <dsp:nvSpPr>
        <dsp:cNvPr id="0" name=""/>
        <dsp:cNvSpPr/>
      </dsp:nvSpPr>
      <dsp:spPr>
        <a:xfrm>
          <a:off x="1923032" y="2307639"/>
          <a:ext cx="5940424" cy="1153818"/>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NP and/or RNCC will conduct a post-hospitalization assessment and medication reconciliation upon the member’s return to the facility.</a:t>
          </a:r>
        </a:p>
      </dsp:txBody>
      <dsp:txXfrm>
        <a:off x="1923032" y="2307639"/>
        <a:ext cx="5940424" cy="115381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F32672-C598-4C42-B9C4-1C087A5471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53921B-4F0A-471A-BC59-ACF0504822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6D7A6B-94DE-4925-A0B7-FE51C1CEE6F7}" type="datetimeFigureOut">
              <a:rPr lang="en-US" smtClean="0"/>
              <a:t>7/28/2025</a:t>
            </a:fld>
            <a:endParaRPr lang="en-US"/>
          </a:p>
        </p:txBody>
      </p:sp>
      <p:sp>
        <p:nvSpPr>
          <p:cNvPr id="4" name="Footer Placeholder 3">
            <a:extLst>
              <a:ext uri="{FF2B5EF4-FFF2-40B4-BE49-F238E27FC236}">
                <a16:creationId xmlns:a16="http://schemas.microsoft.com/office/drawing/2014/main" id="{0633BAEE-1694-4E3F-9DB5-98E3614F0B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83A49F-12A4-499A-9D93-281B74D641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51F926-3CC2-4934-BA8A-1D44BCD3EB80}" type="slidenum">
              <a:rPr lang="en-US" smtClean="0"/>
              <a:t>‹#›</a:t>
            </a:fld>
            <a:endParaRPr lang="en-US"/>
          </a:p>
        </p:txBody>
      </p:sp>
    </p:spTree>
    <p:extLst>
      <p:ext uri="{BB962C8B-B14F-4D97-AF65-F5344CB8AC3E}">
        <p14:creationId xmlns:p14="http://schemas.microsoft.com/office/powerpoint/2010/main" val="975503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3925D-75B2-5843-AE4D-2188FD57F526}"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5A100-F879-514C-BFD8-D0654D6792C2}" type="slidenum">
              <a:rPr lang="en-US" smtClean="0"/>
              <a:t>‹#›</a:t>
            </a:fld>
            <a:endParaRPr lang="en-US"/>
          </a:p>
        </p:txBody>
      </p:sp>
    </p:spTree>
    <p:extLst>
      <p:ext uri="{BB962C8B-B14F-4D97-AF65-F5344CB8AC3E}">
        <p14:creationId xmlns:p14="http://schemas.microsoft.com/office/powerpoint/2010/main" val="641032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9AC7-ABD6-9528-DFF9-02A50C9F9EA0}"/>
              </a:ext>
            </a:extLst>
          </p:cNvPr>
          <p:cNvSpPr>
            <a:spLocks noGrp="1"/>
          </p:cNvSpPr>
          <p:nvPr>
            <p:ph type="ctrTitle" hasCustomPrompt="1"/>
          </p:nvPr>
        </p:nvSpPr>
        <p:spPr>
          <a:xfrm>
            <a:off x="609600" y="2495006"/>
            <a:ext cx="5830389" cy="1367654"/>
          </a:xfrm>
          <a:prstGeom prst="rect">
            <a:avLst/>
          </a:prstGeom>
        </p:spPr>
        <p:txBody>
          <a:bodyPr anchor="b"/>
          <a:lstStyle>
            <a:lvl1pPr algn="l">
              <a:defRPr sz="4000">
                <a:solidFill>
                  <a:srgbClr val="00ACD7"/>
                </a:solidFill>
                <a:latin typeface="Arial" panose="020B0604020202020204" pitchFamily="34" charset="0"/>
                <a:cs typeface="Arial" panose="020B0604020202020204" pitchFamily="34" charset="0"/>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BF4D6BDB-F4A1-BA6C-E1EC-FE92CFE0FC18}"/>
              </a:ext>
            </a:extLst>
          </p:cNvPr>
          <p:cNvSpPr>
            <a:spLocks noGrp="1"/>
          </p:cNvSpPr>
          <p:nvPr>
            <p:ph type="subTitle" idx="1" hasCustomPrompt="1"/>
          </p:nvPr>
        </p:nvSpPr>
        <p:spPr>
          <a:xfrm>
            <a:off x="609599" y="4124552"/>
            <a:ext cx="5830389" cy="1655762"/>
          </a:xfrm>
          <a:prstGeom prst="rect">
            <a:avLst/>
          </a:prstGeom>
        </p:spPr>
        <p:txBody>
          <a:bodyPr/>
          <a:lstStyle>
            <a:lvl1pPr marL="0" indent="0" algn="l">
              <a:buNone/>
              <a:defRPr sz="2400">
                <a:solidFill>
                  <a:srgbClr val="004C9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br>
              <a:rPr lang="en-US" dirty="0"/>
            </a:br>
            <a:r>
              <a:rPr lang="en-US" dirty="0"/>
              <a:t>subtitle style</a:t>
            </a:r>
          </a:p>
        </p:txBody>
      </p:sp>
      <p:sp>
        <p:nvSpPr>
          <p:cNvPr id="6" name="Slide Number Placeholder 5">
            <a:extLst>
              <a:ext uri="{FF2B5EF4-FFF2-40B4-BE49-F238E27FC236}">
                <a16:creationId xmlns:a16="http://schemas.microsoft.com/office/drawing/2014/main" id="{035BC5E3-973C-9338-1361-B0D0775A8142}"/>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5" name="Picture 4" descr="A doctor talking to a patient&#10;&#10;Description automatically generated with low confidence">
            <a:extLst>
              <a:ext uri="{FF2B5EF4-FFF2-40B4-BE49-F238E27FC236}">
                <a16:creationId xmlns:a16="http://schemas.microsoft.com/office/drawing/2014/main" id="{DD941622-2AAF-793F-E2F0-D59A8C974C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3656" y="-159305"/>
            <a:ext cx="8751679" cy="8751679"/>
          </a:xfrm>
          <a:prstGeom prst="rect">
            <a:avLst/>
          </a:prstGeom>
        </p:spPr>
      </p:pic>
      <p:pic>
        <p:nvPicPr>
          <p:cNvPr id="4" name="Picture 3" descr="A logo for a company&#10;&#10;Description automatically generated">
            <a:extLst>
              <a:ext uri="{FF2B5EF4-FFF2-40B4-BE49-F238E27FC236}">
                <a16:creationId xmlns:a16="http://schemas.microsoft.com/office/drawing/2014/main" id="{AFC0154B-0FD8-9EDE-EFF7-6291673F4E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508423"/>
            <a:ext cx="3036850" cy="1716670"/>
          </a:xfrm>
          <a:prstGeom prst="rect">
            <a:avLst/>
          </a:prstGeom>
        </p:spPr>
      </p:pic>
    </p:spTree>
    <p:extLst>
      <p:ext uri="{BB962C8B-B14F-4D97-AF65-F5344CB8AC3E}">
        <p14:creationId xmlns:p14="http://schemas.microsoft.com/office/powerpoint/2010/main" val="311625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3" name="Text Placeholder 24">
            <a:extLst>
              <a:ext uri="{FF2B5EF4-FFF2-40B4-BE49-F238E27FC236}">
                <a16:creationId xmlns:a16="http://schemas.microsoft.com/office/drawing/2014/main" id="{AAF8B11B-62EB-298E-108E-127D55CE1389}"/>
              </a:ext>
            </a:extLst>
          </p:cNvPr>
          <p:cNvSpPr>
            <a:spLocks noGrp="1"/>
          </p:cNvSpPr>
          <p:nvPr>
            <p:ph type="body" sz="quarter" idx="17" hasCustomPrompt="1"/>
          </p:nvPr>
        </p:nvSpPr>
        <p:spPr>
          <a:xfrm>
            <a:off x="669925" y="1653540"/>
            <a:ext cx="5251904" cy="4294656"/>
          </a:xfrm>
          <a:prstGeom prst="rect">
            <a:avLst/>
          </a:prstGeom>
        </p:spPr>
        <p:txBody>
          <a:bodyPr/>
          <a:lstStyle>
            <a:lvl1pPr marL="0" indent="0">
              <a:buFontTx/>
              <a:buNone/>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Insert Body Copy</a:t>
            </a:r>
          </a:p>
        </p:txBody>
      </p:sp>
      <p:sp>
        <p:nvSpPr>
          <p:cNvPr id="4" name="Text Placeholder 4">
            <a:extLst>
              <a:ext uri="{FF2B5EF4-FFF2-40B4-BE49-F238E27FC236}">
                <a16:creationId xmlns:a16="http://schemas.microsoft.com/office/drawing/2014/main" id="{460BAAFA-6972-BF6D-607A-21A2DD820601}"/>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sp>
        <p:nvSpPr>
          <p:cNvPr id="2" name="Text Placeholder 24">
            <a:extLst>
              <a:ext uri="{FF2B5EF4-FFF2-40B4-BE49-F238E27FC236}">
                <a16:creationId xmlns:a16="http://schemas.microsoft.com/office/drawing/2014/main" id="{2984E4C3-BD41-B119-7ED2-5FAE38066169}"/>
              </a:ext>
            </a:extLst>
          </p:cNvPr>
          <p:cNvSpPr>
            <a:spLocks noGrp="1"/>
          </p:cNvSpPr>
          <p:nvPr>
            <p:ph type="body" sz="quarter" idx="18" hasCustomPrompt="1"/>
          </p:nvPr>
        </p:nvSpPr>
        <p:spPr>
          <a:xfrm>
            <a:off x="6386059" y="1653540"/>
            <a:ext cx="5251904" cy="4294656"/>
          </a:xfrm>
          <a:prstGeom prst="rect">
            <a:avLst/>
          </a:prstGeom>
        </p:spPr>
        <p:txBody>
          <a:bodyPr/>
          <a:lstStyle>
            <a:lvl1pPr marL="0" indent="0">
              <a:buFontTx/>
              <a:buNone/>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Insert Body Copy</a:t>
            </a:r>
          </a:p>
        </p:txBody>
      </p:sp>
      <p:pic>
        <p:nvPicPr>
          <p:cNvPr id="5" name="Picture 4" descr="A logo for a company&#10;&#10;Description automatically generated">
            <a:extLst>
              <a:ext uri="{FF2B5EF4-FFF2-40B4-BE49-F238E27FC236}">
                <a16:creationId xmlns:a16="http://schemas.microsoft.com/office/drawing/2014/main" id="{F13DB259-C249-21EE-C248-24DC7C7206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1566778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pic>
        <p:nvPicPr>
          <p:cNvPr id="2" name="Picture 1" descr="A logo for a company&#10;&#10;Description automatically generated">
            <a:extLst>
              <a:ext uri="{FF2B5EF4-FFF2-40B4-BE49-F238E27FC236}">
                <a16:creationId xmlns:a16="http://schemas.microsoft.com/office/drawing/2014/main" id="{1A9113DE-3692-DBEE-F2E2-2187962740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3418223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4" name="Picture 3" descr="Logo&#10;&#10;Description automatically generated">
            <a:extLst>
              <a:ext uri="{FF2B5EF4-FFF2-40B4-BE49-F238E27FC236}">
                <a16:creationId xmlns:a16="http://schemas.microsoft.com/office/drawing/2014/main" id="{3C4C39BB-D434-229D-56A7-0E0023E67C7B}"/>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2400300" y="-266700"/>
            <a:ext cx="7391400" cy="7391400"/>
          </a:xfrm>
          <a:prstGeom prst="rect">
            <a:avLst/>
          </a:prstGeom>
        </p:spPr>
      </p:pic>
      <p:pic>
        <p:nvPicPr>
          <p:cNvPr id="2" name="Picture 1" descr="A logo for a company&#10;&#10;Description automatically generated">
            <a:extLst>
              <a:ext uri="{FF2B5EF4-FFF2-40B4-BE49-F238E27FC236}">
                <a16:creationId xmlns:a16="http://schemas.microsoft.com/office/drawing/2014/main" id="{48778D89-BB10-44F0-B5E7-73F581B56E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4173125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8F57462-09A4-1CE3-30F1-D1EC29021FCB}"/>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13" name="Picture 12" descr="A person and person holding a dog&#10;&#10;Description automatically generated with medium confidence">
            <a:extLst>
              <a:ext uri="{FF2B5EF4-FFF2-40B4-BE49-F238E27FC236}">
                <a16:creationId xmlns:a16="http://schemas.microsoft.com/office/drawing/2014/main" id="{5EEE5DDC-F2A0-A10D-61FA-63F0A8AEC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41710" y="2145792"/>
            <a:ext cx="6858000" cy="6858000"/>
          </a:xfrm>
          <a:prstGeom prst="rect">
            <a:avLst/>
          </a:prstGeom>
        </p:spPr>
      </p:pic>
      <p:sp>
        <p:nvSpPr>
          <p:cNvPr id="7" name="Text Placeholder 4">
            <a:extLst>
              <a:ext uri="{FF2B5EF4-FFF2-40B4-BE49-F238E27FC236}">
                <a16:creationId xmlns:a16="http://schemas.microsoft.com/office/drawing/2014/main" id="{EF0DAA39-1C5B-0298-3EE7-ACE77940831C}"/>
              </a:ext>
            </a:extLst>
          </p:cNvPr>
          <p:cNvSpPr>
            <a:spLocks noGrp="1"/>
          </p:cNvSpPr>
          <p:nvPr>
            <p:ph type="body" sz="quarter" idx="13" hasCustomPrompt="1"/>
          </p:nvPr>
        </p:nvSpPr>
        <p:spPr>
          <a:xfrm>
            <a:off x="831427" y="2085109"/>
            <a:ext cx="4960938" cy="2590800"/>
          </a:xfrm>
          <a:prstGeom prst="rect">
            <a:avLst/>
          </a:prstGeom>
        </p:spPr>
        <p:txBody>
          <a:bodyPr/>
          <a:lstStyle>
            <a:lvl1pPr marL="0" indent="0">
              <a:buNone/>
              <a:defRPr sz="6000" b="1">
                <a:solidFill>
                  <a:srgbClr val="00ACD7"/>
                </a:solidFill>
              </a:defRPr>
            </a:lvl1pPr>
          </a:lstStyle>
          <a:p>
            <a:pPr lvl="0"/>
            <a:r>
              <a:rPr lang="en-US" dirty="0"/>
              <a:t>Insert Title Here</a:t>
            </a:r>
          </a:p>
        </p:txBody>
      </p:sp>
      <p:pic>
        <p:nvPicPr>
          <p:cNvPr id="2" name="Picture 1" descr="A logo for a company&#10;&#10;Description automatically generated">
            <a:extLst>
              <a:ext uri="{FF2B5EF4-FFF2-40B4-BE49-F238E27FC236}">
                <a16:creationId xmlns:a16="http://schemas.microsoft.com/office/drawing/2014/main" id="{9B543E7A-8DFE-9E78-C9D1-601059D7C1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1124891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8F57462-09A4-1CE3-30F1-D1EC29021FCB}"/>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4" name="Picture 3" descr="A picture containing mirror&#10;&#10;Description automatically generated">
            <a:extLst>
              <a:ext uri="{FF2B5EF4-FFF2-40B4-BE49-F238E27FC236}">
                <a16:creationId xmlns:a16="http://schemas.microsoft.com/office/drawing/2014/main" id="{5E89F8AE-10DD-4B22-1A7D-7E40BB2B1F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05126" y="1779223"/>
            <a:ext cx="6249457" cy="6249457"/>
          </a:xfrm>
          <a:prstGeom prst="rect">
            <a:avLst/>
          </a:prstGeom>
        </p:spPr>
      </p:pic>
      <p:sp>
        <p:nvSpPr>
          <p:cNvPr id="2" name="Text Placeholder 13">
            <a:extLst>
              <a:ext uri="{FF2B5EF4-FFF2-40B4-BE49-F238E27FC236}">
                <a16:creationId xmlns:a16="http://schemas.microsoft.com/office/drawing/2014/main" id="{3CE6BC50-1711-39C1-8E16-54AFCC720A08}"/>
              </a:ext>
            </a:extLst>
          </p:cNvPr>
          <p:cNvSpPr>
            <a:spLocks noGrp="1"/>
          </p:cNvSpPr>
          <p:nvPr>
            <p:ph type="body" sz="quarter" idx="14" hasCustomPrompt="1"/>
          </p:nvPr>
        </p:nvSpPr>
        <p:spPr>
          <a:xfrm>
            <a:off x="670560" y="2179791"/>
            <a:ext cx="10040192" cy="501171"/>
          </a:xfrm>
          <a:prstGeom prst="rect">
            <a:avLst/>
          </a:prstGeom>
        </p:spPr>
        <p:txBody>
          <a:bodyPr/>
          <a:lstStyle>
            <a:lvl1pPr marL="0" indent="0" algn="l" defTabSz="914400" rtl="0" eaLnBrk="1" latinLnBrk="0" hangingPunct="1">
              <a:buNone/>
              <a:defRPr lang="en-US" sz="2400" b="1" kern="1200" dirty="0" smtClean="0">
                <a:solidFill>
                  <a:srgbClr val="004C9D"/>
                </a:solidFill>
                <a:latin typeface="+mn-lt"/>
                <a:ea typeface="+mn-ea"/>
                <a:cs typeface="+mn-cs"/>
              </a:defRPr>
            </a:lvl1pPr>
          </a:lstStyle>
          <a:p>
            <a:pPr lvl="0"/>
            <a:r>
              <a:rPr lang="en-US" dirty="0"/>
              <a:t>Insert Subheader Here</a:t>
            </a:r>
          </a:p>
        </p:txBody>
      </p:sp>
      <p:sp>
        <p:nvSpPr>
          <p:cNvPr id="3" name="Text Placeholder 21">
            <a:extLst>
              <a:ext uri="{FF2B5EF4-FFF2-40B4-BE49-F238E27FC236}">
                <a16:creationId xmlns:a16="http://schemas.microsoft.com/office/drawing/2014/main" id="{617A7B6D-7B59-C429-7431-C0A7079FAB29}"/>
              </a:ext>
            </a:extLst>
          </p:cNvPr>
          <p:cNvSpPr>
            <a:spLocks noGrp="1"/>
          </p:cNvSpPr>
          <p:nvPr>
            <p:ph type="body" sz="quarter" idx="16" hasCustomPrompt="1"/>
          </p:nvPr>
        </p:nvSpPr>
        <p:spPr>
          <a:xfrm>
            <a:off x="669925" y="1132670"/>
            <a:ext cx="4686300" cy="628650"/>
          </a:xfrm>
          <a:prstGeom prst="rect">
            <a:avLst/>
          </a:prstGeom>
        </p:spPr>
        <p:txBody>
          <a:bodyPr/>
          <a:lstStyle>
            <a:lvl1pPr marL="0" indent="0">
              <a:buNone/>
              <a:defRPr lang="en-US" sz="3600" b="1" kern="1200" dirty="0">
                <a:solidFill>
                  <a:srgbClr val="00B0DD"/>
                </a:solidFill>
                <a:latin typeface="+mn-lt"/>
                <a:ea typeface="+mn-ea"/>
                <a:cs typeface="+mn-cs"/>
              </a:defRPr>
            </a:lvl1pPr>
          </a:lstStyle>
          <a:p>
            <a:pPr lvl="0"/>
            <a:r>
              <a:rPr lang="en-US" dirty="0"/>
              <a:t>Insert Header Here</a:t>
            </a:r>
          </a:p>
        </p:txBody>
      </p:sp>
      <p:sp>
        <p:nvSpPr>
          <p:cNvPr id="5" name="Text Placeholder 24">
            <a:extLst>
              <a:ext uri="{FF2B5EF4-FFF2-40B4-BE49-F238E27FC236}">
                <a16:creationId xmlns:a16="http://schemas.microsoft.com/office/drawing/2014/main" id="{729C3120-3DAB-6B44-BC33-586545C79FC9}"/>
              </a:ext>
            </a:extLst>
          </p:cNvPr>
          <p:cNvSpPr>
            <a:spLocks noGrp="1"/>
          </p:cNvSpPr>
          <p:nvPr>
            <p:ph type="body" sz="quarter" idx="17" hasCustomPrompt="1"/>
          </p:nvPr>
        </p:nvSpPr>
        <p:spPr>
          <a:xfrm>
            <a:off x="669925" y="2824163"/>
            <a:ext cx="10968038" cy="2493962"/>
          </a:xfrm>
          <a:prstGeom prst="rect">
            <a:avLst/>
          </a:prstGeom>
        </p:spPr>
        <p:txBody>
          <a:bodyPr/>
          <a:lstStyle>
            <a:lvl1pPr marL="228600" indent="-228600">
              <a:buFontTx/>
              <a:buBlip>
                <a:blip r:embed="rId3"/>
              </a:buBlip>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logo for a company&#10;&#10;Description automatically generated">
            <a:extLst>
              <a:ext uri="{FF2B5EF4-FFF2-40B4-BE49-F238E27FC236}">
                <a16:creationId xmlns:a16="http://schemas.microsoft.com/office/drawing/2014/main" id="{529B46E9-D61B-E226-43CB-2F2CFECC6D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235708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72B3B8-3845-F8B6-16B3-A70B075E41C2}"/>
              </a:ext>
            </a:extLst>
          </p:cNvPr>
          <p:cNvSpPr>
            <a:spLocks noGrp="1"/>
          </p:cNvSpPr>
          <p:nvPr>
            <p:ph type="sldNum" sz="quarter" idx="10"/>
          </p:nvPr>
        </p:nvSpPr>
        <p:spPr>
          <a:xfrm>
            <a:off x="9006840" y="6356350"/>
            <a:ext cx="2743200" cy="365125"/>
          </a:xfrm>
          <a:prstGeom prst="rect">
            <a:avLst/>
          </a:prstGeom>
        </p:spPr>
        <p:txBody>
          <a:bodyPr/>
          <a:lstStyle/>
          <a:p>
            <a:fld id="{857A1D7B-CAF5-4831-B755-1C5DC6911FA5}" type="slidenum">
              <a:rPr lang="en-US" smtClean="0"/>
              <a:pPr/>
              <a:t>‹#›</a:t>
            </a:fld>
            <a:endParaRPr lang="en-US" dirty="0"/>
          </a:p>
        </p:txBody>
      </p:sp>
      <p:sp>
        <p:nvSpPr>
          <p:cNvPr id="8" name="Text Placeholder 7">
            <a:extLst>
              <a:ext uri="{FF2B5EF4-FFF2-40B4-BE49-F238E27FC236}">
                <a16:creationId xmlns:a16="http://schemas.microsoft.com/office/drawing/2014/main" id="{017B3BB8-8ACD-DB34-FA62-2E67A1EF43AF}"/>
              </a:ext>
            </a:extLst>
          </p:cNvPr>
          <p:cNvSpPr>
            <a:spLocks noGrp="1"/>
          </p:cNvSpPr>
          <p:nvPr>
            <p:ph type="body" sz="quarter" idx="11" hasCustomPrompt="1"/>
          </p:nvPr>
        </p:nvSpPr>
        <p:spPr>
          <a:xfrm>
            <a:off x="3255759" y="4176713"/>
            <a:ext cx="5516563" cy="720725"/>
          </a:xfrm>
          <a:prstGeom prst="rect">
            <a:avLst/>
          </a:prstGeom>
        </p:spPr>
        <p:txBody>
          <a:bodyPr/>
          <a:lstStyle>
            <a:lvl1pPr marL="0" indent="0" algn="ctr">
              <a:buNone/>
              <a:defRPr sz="3600" b="1">
                <a:solidFill>
                  <a:srgbClr val="00ACD7"/>
                </a:solidFill>
              </a:defRPr>
            </a:lvl1pPr>
          </a:lstStyle>
          <a:p>
            <a:pPr lvl="0"/>
            <a:r>
              <a:rPr lang="en-US" dirty="0"/>
              <a:t>Insert Title Here</a:t>
            </a:r>
          </a:p>
        </p:txBody>
      </p:sp>
      <p:pic>
        <p:nvPicPr>
          <p:cNvPr id="2" name="Picture 1">
            <a:extLst>
              <a:ext uri="{FF2B5EF4-FFF2-40B4-BE49-F238E27FC236}">
                <a16:creationId xmlns:a16="http://schemas.microsoft.com/office/drawing/2014/main" id="{32709DBA-F025-E4BE-D45B-E4D636C908DD}"/>
              </a:ext>
            </a:extLst>
          </p:cNvPr>
          <p:cNvPicPr>
            <a:picLocks noChangeAspect="1"/>
          </p:cNvPicPr>
          <p:nvPr userDrawn="1"/>
        </p:nvPicPr>
        <p:blipFill>
          <a:blip r:embed="rId2"/>
          <a:stretch>
            <a:fillRect/>
          </a:stretch>
        </p:blipFill>
        <p:spPr>
          <a:xfrm>
            <a:off x="4507021" y="1780055"/>
            <a:ext cx="3865798" cy="2189066"/>
          </a:xfrm>
          <a:prstGeom prst="rect">
            <a:avLst/>
          </a:prstGeom>
        </p:spPr>
      </p:pic>
    </p:spTree>
    <p:extLst>
      <p:ext uri="{BB962C8B-B14F-4D97-AF65-F5344CB8AC3E}">
        <p14:creationId xmlns:p14="http://schemas.microsoft.com/office/powerpoint/2010/main" val="1621936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sp>
        <p:nvSpPr>
          <p:cNvPr id="5" name="Title 4">
            <a:extLst>
              <a:ext uri="{FF2B5EF4-FFF2-40B4-BE49-F238E27FC236}">
                <a16:creationId xmlns:a16="http://schemas.microsoft.com/office/drawing/2014/main" id="{AB1920E8-2A11-4B29-08B2-D627FF2F4F6A}"/>
              </a:ext>
            </a:extLst>
          </p:cNvPr>
          <p:cNvSpPr>
            <a:spLocks noGrp="1"/>
          </p:cNvSpPr>
          <p:nvPr>
            <p:ph type="title"/>
          </p:nvPr>
        </p:nvSpPr>
        <p:spPr>
          <a:xfrm>
            <a:off x="838200" y="365125"/>
            <a:ext cx="10515600" cy="852821"/>
          </a:xfrm>
          <a:prstGeom prst="rect">
            <a:avLst/>
          </a:prstGeom>
        </p:spPr>
        <p:txBody>
          <a:bodyPr/>
          <a:lstStyle>
            <a:lvl1pPr>
              <a:defRPr>
                <a:solidFill>
                  <a:srgbClr val="002060"/>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5FB1E195-1AC1-EA7E-4AB6-DF1BEE9AE639}"/>
              </a:ext>
            </a:extLst>
          </p:cNvPr>
          <p:cNvSpPr>
            <a:spLocks noGrp="1"/>
          </p:cNvSpPr>
          <p:nvPr>
            <p:ph type="body" sz="quarter" idx="13"/>
          </p:nvPr>
        </p:nvSpPr>
        <p:spPr>
          <a:xfrm>
            <a:off x="842963" y="1381125"/>
            <a:ext cx="10628312" cy="4838700"/>
          </a:xfrm>
          <a:prstGeom prst="rect">
            <a:avLst/>
          </a:prstGeom>
        </p:spPr>
        <p:txBody>
          <a:bodyPr/>
          <a:lstStyle>
            <a:lvl1pPr marL="228600" indent="-228600">
              <a:buFontTx/>
              <a:buBlip>
                <a:blip r:embed="rId2"/>
              </a:buBlip>
              <a:defRPr sz="2400">
                <a:solidFill>
                  <a:schemeClr val="tx1">
                    <a:lumMod val="85000"/>
                    <a:lumOff val="15000"/>
                  </a:schemeClr>
                </a:solidFill>
              </a:defRPr>
            </a:lvl1pPr>
            <a:lvl2pPr marL="685800" indent="-228600">
              <a:buFontTx/>
              <a:buBlip>
                <a:blip r:embed="rId2"/>
              </a:buBlip>
              <a:defRPr sz="2400">
                <a:solidFill>
                  <a:schemeClr val="tx1">
                    <a:lumMod val="85000"/>
                    <a:lumOff val="15000"/>
                  </a:schemeClr>
                </a:solidFill>
              </a:defRPr>
            </a:lvl2pPr>
            <a:lvl3pPr marL="914400" indent="0">
              <a:buNone/>
              <a:defRPr/>
            </a:lvl3pPr>
          </a:lstStyle>
          <a:p>
            <a:pPr lvl="0"/>
            <a:r>
              <a:rPr lang="en-US" dirty="0"/>
              <a:t>Click to edit Master text styles</a:t>
            </a:r>
          </a:p>
          <a:p>
            <a:pPr lvl="1"/>
            <a:r>
              <a:rPr lang="en-US" dirty="0"/>
              <a:t>Second level</a:t>
            </a:r>
          </a:p>
          <a:p>
            <a:pPr lvl="1"/>
            <a:r>
              <a:rPr lang="en-US" dirty="0"/>
              <a:t>Third level</a:t>
            </a:r>
          </a:p>
        </p:txBody>
      </p:sp>
      <p:pic>
        <p:nvPicPr>
          <p:cNvPr id="2" name="Picture 1" descr="A logo for a company&#10;&#10;Description automatically generated">
            <a:extLst>
              <a:ext uri="{FF2B5EF4-FFF2-40B4-BE49-F238E27FC236}">
                <a16:creationId xmlns:a16="http://schemas.microsoft.com/office/drawing/2014/main" id="{B103E0F6-EE39-286A-7E17-E3287D2AF6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3251498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72B3B8-3845-F8B6-16B3-A70B075E41C2}"/>
              </a:ext>
            </a:extLst>
          </p:cNvPr>
          <p:cNvSpPr>
            <a:spLocks noGrp="1"/>
          </p:cNvSpPr>
          <p:nvPr>
            <p:ph type="sldNum" sz="quarter" idx="10"/>
          </p:nvPr>
        </p:nvSpPr>
        <p:spPr>
          <a:xfrm>
            <a:off x="9006840" y="6356350"/>
            <a:ext cx="2743200" cy="365125"/>
          </a:xfrm>
          <a:prstGeom prst="rect">
            <a:avLst/>
          </a:prstGeom>
        </p:spPr>
        <p:txBody>
          <a:bodyPr/>
          <a:lstStyle/>
          <a:p>
            <a:fld id="{857A1D7B-CAF5-4831-B755-1C5DC6911FA5}" type="slidenum">
              <a:rPr lang="en-US" smtClean="0"/>
              <a:pPr/>
              <a:t>‹#›</a:t>
            </a:fld>
            <a:endParaRPr lang="en-US" dirty="0"/>
          </a:p>
        </p:txBody>
      </p:sp>
    </p:spTree>
    <p:extLst>
      <p:ext uri="{BB962C8B-B14F-4D97-AF65-F5344CB8AC3E}">
        <p14:creationId xmlns:p14="http://schemas.microsoft.com/office/powerpoint/2010/main" val="2165897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400" b="0" i="0">
                <a:solidFill>
                  <a:srgbClr val="44536A"/>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12953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00052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7156"/>
            <a:ext cx="2743200" cy="365125"/>
          </a:xfrm>
          <a:prstGeom prst="rect">
            <a:avLst/>
          </a:prstGeom>
        </p:spPr>
        <p:txBody>
          <a:bodyPr/>
          <a:lstStyle>
            <a:lvl1pPr algn="r">
              <a:defRPr/>
            </a:lvl1pPr>
          </a:lstStyle>
          <a:p>
            <a:fld id="{0B5CCE89-CE4B-4242-8259-034C7B323FDD}" type="slidenum">
              <a:rPr lang="en-US" smtClean="0"/>
              <a:pPr/>
              <a:t>‹#›</a:t>
            </a:fld>
            <a:endParaRPr lang="en-US"/>
          </a:p>
        </p:txBody>
      </p:sp>
      <p:sp>
        <p:nvSpPr>
          <p:cNvPr id="9" name="Text Placeholder 8">
            <a:extLst>
              <a:ext uri="{FF2B5EF4-FFF2-40B4-BE49-F238E27FC236}">
                <a16:creationId xmlns:a16="http://schemas.microsoft.com/office/drawing/2014/main" id="{5FB1E195-1AC1-EA7E-4AB6-DF1BEE9AE639}"/>
              </a:ext>
            </a:extLst>
          </p:cNvPr>
          <p:cNvSpPr>
            <a:spLocks noGrp="1"/>
          </p:cNvSpPr>
          <p:nvPr>
            <p:ph type="body" sz="quarter" idx="13" hasCustomPrompt="1"/>
          </p:nvPr>
        </p:nvSpPr>
        <p:spPr>
          <a:xfrm>
            <a:off x="661468" y="2263777"/>
            <a:ext cx="5268277" cy="3956047"/>
          </a:xfrm>
          <a:prstGeom prst="rect">
            <a:avLst/>
          </a:prstGeom>
        </p:spPr>
        <p:txBody>
          <a:bodyPr/>
          <a:lstStyle>
            <a:lvl1pPr marL="0" indent="0">
              <a:buFontTx/>
              <a:buNone/>
              <a:defRPr sz="2000" b="1">
                <a:solidFill>
                  <a:srgbClr val="004C9D"/>
                </a:solidFill>
              </a:defRPr>
            </a:lvl1pPr>
            <a:lvl2pPr marL="457200" indent="0">
              <a:buFontTx/>
              <a:buNone/>
              <a:defRPr sz="2000">
                <a:solidFill>
                  <a:srgbClr val="00A88F"/>
                </a:solidFill>
              </a:defRPr>
            </a:lvl2pPr>
            <a:lvl3pPr marL="914400" indent="0">
              <a:buNone/>
              <a:defRPr/>
            </a:lvl3pPr>
          </a:lstStyle>
          <a:p>
            <a:pPr lvl="0"/>
            <a:r>
              <a:rPr lang="en-US" dirty="0"/>
              <a:t>Insert Copy Here</a:t>
            </a:r>
          </a:p>
        </p:txBody>
      </p:sp>
      <p:sp>
        <p:nvSpPr>
          <p:cNvPr id="7" name="Text Placeholder 8">
            <a:extLst>
              <a:ext uri="{FF2B5EF4-FFF2-40B4-BE49-F238E27FC236}">
                <a16:creationId xmlns:a16="http://schemas.microsoft.com/office/drawing/2014/main" id="{722F33EF-2B7A-9283-A5CD-8ABBDD704C16}"/>
              </a:ext>
            </a:extLst>
          </p:cNvPr>
          <p:cNvSpPr>
            <a:spLocks noGrp="1"/>
          </p:cNvSpPr>
          <p:nvPr>
            <p:ph type="body" sz="quarter" idx="15" hasCustomPrompt="1"/>
          </p:nvPr>
        </p:nvSpPr>
        <p:spPr>
          <a:xfrm>
            <a:off x="5938837" y="2263777"/>
            <a:ext cx="5268277" cy="3956047"/>
          </a:xfrm>
          <a:prstGeom prst="rect">
            <a:avLst/>
          </a:prstGeom>
        </p:spPr>
        <p:txBody>
          <a:bodyPr/>
          <a:lstStyle>
            <a:lvl1pPr marL="0" indent="0">
              <a:buFontTx/>
              <a:buNone/>
              <a:defRPr lang="en-US" sz="2000" b="1" kern="1200" dirty="0" smtClean="0">
                <a:solidFill>
                  <a:srgbClr val="004C9D"/>
                </a:solidFill>
                <a:latin typeface="+mn-lt"/>
                <a:ea typeface="+mn-ea"/>
                <a:cs typeface="+mn-cs"/>
              </a:defRPr>
            </a:lvl1pPr>
            <a:lvl2pPr marL="685800" indent="-228600">
              <a:buFontTx/>
              <a:buBlip>
                <a:blip r:embed="rId2"/>
              </a:buBlip>
              <a:defRPr>
                <a:solidFill>
                  <a:srgbClr val="00A88F"/>
                </a:solidFill>
              </a:defRPr>
            </a:lvl2pPr>
            <a:lvl3pPr marL="914400" indent="0">
              <a:buNone/>
              <a:defRPr/>
            </a:lvl3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Insert Copy Here</a:t>
            </a:r>
          </a:p>
        </p:txBody>
      </p:sp>
      <p:sp>
        <p:nvSpPr>
          <p:cNvPr id="2" name="Text Placeholder 21">
            <a:extLst>
              <a:ext uri="{FF2B5EF4-FFF2-40B4-BE49-F238E27FC236}">
                <a16:creationId xmlns:a16="http://schemas.microsoft.com/office/drawing/2014/main" id="{75288B07-E7C3-1246-989F-341BF439D5A8}"/>
              </a:ext>
            </a:extLst>
          </p:cNvPr>
          <p:cNvSpPr>
            <a:spLocks noGrp="1"/>
          </p:cNvSpPr>
          <p:nvPr>
            <p:ph type="body" sz="quarter" idx="16" hasCustomPrompt="1"/>
          </p:nvPr>
        </p:nvSpPr>
        <p:spPr>
          <a:xfrm>
            <a:off x="669924" y="1132670"/>
            <a:ext cx="9312275" cy="628650"/>
          </a:xfrm>
          <a:prstGeom prst="rect">
            <a:avLst/>
          </a:prstGeom>
        </p:spPr>
        <p:txBody>
          <a:bodyPr/>
          <a:lstStyle>
            <a:lvl1pPr marL="0" indent="0">
              <a:buNone/>
              <a:defRPr lang="en-US" sz="3600" b="1" kern="1200" dirty="0">
                <a:solidFill>
                  <a:srgbClr val="00B0DD"/>
                </a:solidFill>
                <a:latin typeface="+mn-lt"/>
                <a:ea typeface="+mn-ea"/>
                <a:cs typeface="+mn-cs"/>
              </a:defRPr>
            </a:lvl1pPr>
          </a:lstStyle>
          <a:p>
            <a:pPr lvl="0"/>
            <a:r>
              <a:rPr lang="en-US" dirty="0"/>
              <a:t>Insert Header Here</a:t>
            </a:r>
          </a:p>
        </p:txBody>
      </p:sp>
      <p:pic>
        <p:nvPicPr>
          <p:cNvPr id="3" name="Picture 2" descr="A logo for a company&#10;&#10;Description automatically generated">
            <a:extLst>
              <a:ext uri="{FF2B5EF4-FFF2-40B4-BE49-F238E27FC236}">
                <a16:creationId xmlns:a16="http://schemas.microsoft.com/office/drawing/2014/main" id="{41CDF8F0-E869-51F2-10B2-040EE863C0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346011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244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39" y="6357156"/>
            <a:ext cx="2743200" cy="365125"/>
          </a:xfrm>
          <a:prstGeom prst="rect">
            <a:avLst/>
          </a:prstGeom>
        </p:spPr>
        <p:txBody>
          <a:bodyPr/>
          <a:lstStyle/>
          <a:p>
            <a:fld id="{0B5CCE89-CE4B-4242-8259-034C7B323FDD}" type="slidenum">
              <a:rPr lang="en-US" smtClean="0"/>
              <a:t>‹#›</a:t>
            </a:fld>
            <a:endParaRPr lang="en-US"/>
          </a:p>
        </p:txBody>
      </p:sp>
      <p:sp>
        <p:nvSpPr>
          <p:cNvPr id="9" name="Text Placeholder 8">
            <a:extLst>
              <a:ext uri="{FF2B5EF4-FFF2-40B4-BE49-F238E27FC236}">
                <a16:creationId xmlns:a16="http://schemas.microsoft.com/office/drawing/2014/main" id="{5FB1E195-1AC1-EA7E-4AB6-DF1BEE9AE639}"/>
              </a:ext>
            </a:extLst>
          </p:cNvPr>
          <p:cNvSpPr>
            <a:spLocks noGrp="1"/>
          </p:cNvSpPr>
          <p:nvPr>
            <p:ph type="body" sz="quarter" idx="13" hasCustomPrompt="1"/>
          </p:nvPr>
        </p:nvSpPr>
        <p:spPr>
          <a:xfrm>
            <a:off x="661468" y="2263777"/>
            <a:ext cx="5268277" cy="3956047"/>
          </a:xfrm>
          <a:prstGeom prst="rect">
            <a:avLst/>
          </a:prstGeom>
        </p:spPr>
        <p:txBody>
          <a:bodyPr/>
          <a:lstStyle>
            <a:lvl1pPr marL="342900" indent="-342900">
              <a:buFontTx/>
              <a:buBlip>
                <a:blip r:embed="rId2"/>
              </a:buBlip>
              <a:defRPr sz="2000" b="1">
                <a:solidFill>
                  <a:srgbClr val="004C9D"/>
                </a:solidFill>
              </a:defRPr>
            </a:lvl1pPr>
            <a:lvl2pPr marL="457200" indent="0">
              <a:buFontTx/>
              <a:buNone/>
              <a:defRPr sz="2000">
                <a:solidFill>
                  <a:srgbClr val="00A88F"/>
                </a:solidFill>
              </a:defRPr>
            </a:lvl2pPr>
            <a:lvl3pPr marL="914400" indent="0">
              <a:buNone/>
              <a:defRPr/>
            </a:lvl3pPr>
          </a:lstStyle>
          <a:p>
            <a:pPr lvl="0"/>
            <a:r>
              <a:rPr lang="en-US" dirty="0"/>
              <a:t>First Level</a:t>
            </a:r>
          </a:p>
        </p:txBody>
      </p:sp>
      <p:sp>
        <p:nvSpPr>
          <p:cNvPr id="7" name="Text Placeholder 8">
            <a:extLst>
              <a:ext uri="{FF2B5EF4-FFF2-40B4-BE49-F238E27FC236}">
                <a16:creationId xmlns:a16="http://schemas.microsoft.com/office/drawing/2014/main" id="{722F33EF-2B7A-9283-A5CD-8ABBDD704C16}"/>
              </a:ext>
            </a:extLst>
          </p:cNvPr>
          <p:cNvSpPr>
            <a:spLocks noGrp="1"/>
          </p:cNvSpPr>
          <p:nvPr>
            <p:ph type="body" sz="quarter" idx="15" hasCustomPrompt="1"/>
          </p:nvPr>
        </p:nvSpPr>
        <p:spPr>
          <a:xfrm>
            <a:off x="5938837" y="2263777"/>
            <a:ext cx="5268277" cy="3956047"/>
          </a:xfrm>
          <a:prstGeom prst="rect">
            <a:avLst/>
          </a:prstGeom>
        </p:spPr>
        <p:txBody>
          <a:bodyPr/>
          <a:lstStyle>
            <a:lvl1pPr marL="342900" indent="-342900">
              <a:buFontTx/>
              <a:buBlip>
                <a:blip r:embed="rId2"/>
              </a:buBlip>
              <a:defRPr lang="en-US" sz="2000" b="1" kern="1200" dirty="0" smtClean="0">
                <a:solidFill>
                  <a:srgbClr val="004C9D"/>
                </a:solidFill>
                <a:latin typeface="+mn-lt"/>
                <a:ea typeface="+mn-ea"/>
                <a:cs typeface="+mn-cs"/>
              </a:defRPr>
            </a:lvl1pPr>
            <a:lvl2pPr marL="685800" indent="-228600">
              <a:buFontTx/>
              <a:buBlip>
                <a:blip r:embed="rId3"/>
              </a:buBlip>
              <a:defRPr>
                <a:solidFill>
                  <a:srgbClr val="00A88F"/>
                </a:solidFill>
              </a:defRPr>
            </a:lvl2pPr>
            <a:lvl3pPr marL="914400" indent="0">
              <a:buNone/>
              <a:defRPr/>
            </a:lvl3pPr>
          </a:lstStyle>
          <a:p>
            <a:pPr lvl="0"/>
            <a:r>
              <a:rPr lang="en-US" dirty="0"/>
              <a:t>First Level</a:t>
            </a:r>
          </a:p>
        </p:txBody>
      </p:sp>
      <p:sp>
        <p:nvSpPr>
          <p:cNvPr id="2" name="Text Placeholder 21">
            <a:extLst>
              <a:ext uri="{FF2B5EF4-FFF2-40B4-BE49-F238E27FC236}">
                <a16:creationId xmlns:a16="http://schemas.microsoft.com/office/drawing/2014/main" id="{75288B07-E7C3-1246-989F-341BF439D5A8}"/>
              </a:ext>
            </a:extLst>
          </p:cNvPr>
          <p:cNvSpPr>
            <a:spLocks noGrp="1"/>
          </p:cNvSpPr>
          <p:nvPr>
            <p:ph type="body" sz="quarter" idx="16" hasCustomPrompt="1"/>
          </p:nvPr>
        </p:nvSpPr>
        <p:spPr>
          <a:xfrm>
            <a:off x="669924" y="1132670"/>
            <a:ext cx="9312275" cy="628650"/>
          </a:xfrm>
          <a:prstGeom prst="rect">
            <a:avLst/>
          </a:prstGeom>
        </p:spPr>
        <p:txBody>
          <a:bodyPr/>
          <a:lstStyle>
            <a:lvl1pPr marL="0" indent="0">
              <a:buNone/>
              <a:defRPr lang="en-US" sz="3600" b="1" kern="1200" dirty="0">
                <a:solidFill>
                  <a:srgbClr val="00B0DD"/>
                </a:solidFill>
                <a:latin typeface="+mn-lt"/>
                <a:ea typeface="+mn-ea"/>
                <a:cs typeface="+mn-cs"/>
              </a:defRPr>
            </a:lvl1pPr>
          </a:lstStyle>
          <a:p>
            <a:pPr lvl="0"/>
            <a:r>
              <a:rPr lang="en-US" dirty="0"/>
              <a:t>Insert Header Here</a:t>
            </a:r>
          </a:p>
        </p:txBody>
      </p:sp>
      <p:pic>
        <p:nvPicPr>
          <p:cNvPr id="3" name="Picture 2" descr="A logo for a company&#10;&#10;Description automatically generated">
            <a:extLst>
              <a:ext uri="{FF2B5EF4-FFF2-40B4-BE49-F238E27FC236}">
                <a16:creationId xmlns:a16="http://schemas.microsoft.com/office/drawing/2014/main" id="{A4EEA442-C972-8BCF-3496-4894F8316D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236176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14" name="Text Placeholder 13">
            <a:extLst>
              <a:ext uri="{FF2B5EF4-FFF2-40B4-BE49-F238E27FC236}">
                <a16:creationId xmlns:a16="http://schemas.microsoft.com/office/drawing/2014/main" id="{3A93D3AC-691B-1104-59A5-637043AA7C76}"/>
              </a:ext>
            </a:extLst>
          </p:cNvPr>
          <p:cNvSpPr>
            <a:spLocks noGrp="1"/>
          </p:cNvSpPr>
          <p:nvPr>
            <p:ph type="body" sz="quarter" idx="14" hasCustomPrompt="1"/>
          </p:nvPr>
        </p:nvSpPr>
        <p:spPr>
          <a:xfrm>
            <a:off x="670560" y="2179791"/>
            <a:ext cx="10040192" cy="501171"/>
          </a:xfrm>
          <a:prstGeom prst="rect">
            <a:avLst/>
          </a:prstGeom>
        </p:spPr>
        <p:txBody>
          <a:bodyPr/>
          <a:lstStyle>
            <a:lvl1pPr marL="0" indent="0" algn="l" defTabSz="914400" rtl="0" eaLnBrk="1" latinLnBrk="0" hangingPunct="1">
              <a:buNone/>
              <a:defRPr lang="en-US" sz="2400" b="1" kern="1200" dirty="0" smtClean="0">
                <a:solidFill>
                  <a:srgbClr val="004C9D"/>
                </a:solidFill>
                <a:latin typeface="+mn-lt"/>
                <a:ea typeface="+mn-ea"/>
                <a:cs typeface="+mn-cs"/>
              </a:defRPr>
            </a:lvl1pPr>
          </a:lstStyle>
          <a:p>
            <a:pPr lvl="0"/>
            <a:r>
              <a:rPr lang="en-US" dirty="0"/>
              <a:t>Insert Subheader Here</a:t>
            </a:r>
          </a:p>
        </p:txBody>
      </p:sp>
      <p:sp>
        <p:nvSpPr>
          <p:cNvPr id="23" name="Text Placeholder 21">
            <a:extLst>
              <a:ext uri="{FF2B5EF4-FFF2-40B4-BE49-F238E27FC236}">
                <a16:creationId xmlns:a16="http://schemas.microsoft.com/office/drawing/2014/main" id="{F9F14B20-C5EB-AB06-A225-528CE7E28CC3}"/>
              </a:ext>
            </a:extLst>
          </p:cNvPr>
          <p:cNvSpPr>
            <a:spLocks noGrp="1"/>
          </p:cNvSpPr>
          <p:nvPr>
            <p:ph type="body" sz="quarter" idx="16" hasCustomPrompt="1"/>
          </p:nvPr>
        </p:nvSpPr>
        <p:spPr>
          <a:xfrm>
            <a:off x="669925" y="1132670"/>
            <a:ext cx="4686300" cy="628650"/>
          </a:xfrm>
          <a:prstGeom prst="rect">
            <a:avLst/>
          </a:prstGeom>
        </p:spPr>
        <p:txBody>
          <a:bodyPr/>
          <a:lstStyle>
            <a:lvl1pPr marL="0" indent="0">
              <a:buNone/>
              <a:defRPr lang="en-US" sz="3600" b="1" kern="1200" dirty="0">
                <a:solidFill>
                  <a:srgbClr val="00B0DD"/>
                </a:solidFill>
                <a:latin typeface="+mn-lt"/>
                <a:ea typeface="+mn-ea"/>
                <a:cs typeface="+mn-cs"/>
              </a:defRPr>
            </a:lvl1pPr>
          </a:lstStyle>
          <a:p>
            <a:pPr lvl="0"/>
            <a:r>
              <a:rPr lang="en-US" dirty="0"/>
              <a:t>Insert Header Here</a:t>
            </a:r>
          </a:p>
        </p:txBody>
      </p:sp>
      <p:sp>
        <p:nvSpPr>
          <p:cNvPr id="26" name="Text Placeholder 24">
            <a:extLst>
              <a:ext uri="{FF2B5EF4-FFF2-40B4-BE49-F238E27FC236}">
                <a16:creationId xmlns:a16="http://schemas.microsoft.com/office/drawing/2014/main" id="{B76D435E-C349-C809-0CFE-38EBF89DAA7D}"/>
              </a:ext>
            </a:extLst>
          </p:cNvPr>
          <p:cNvSpPr>
            <a:spLocks noGrp="1"/>
          </p:cNvSpPr>
          <p:nvPr>
            <p:ph type="body" sz="quarter" idx="17" hasCustomPrompt="1"/>
          </p:nvPr>
        </p:nvSpPr>
        <p:spPr>
          <a:xfrm>
            <a:off x="669925" y="2824163"/>
            <a:ext cx="10968038" cy="2493962"/>
          </a:xfrm>
          <a:prstGeom prst="rect">
            <a:avLst/>
          </a:prstGeom>
        </p:spPr>
        <p:txBody>
          <a:bodyPr/>
          <a:lstStyle>
            <a:lvl1pPr marL="228600" indent="-228600">
              <a:buFontTx/>
              <a:buBlip>
                <a:blip r:embed="rId3"/>
              </a:buBlip>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logo for a company&#10;&#10;Description automatically generated">
            <a:extLst>
              <a:ext uri="{FF2B5EF4-FFF2-40B4-BE49-F238E27FC236}">
                <a16:creationId xmlns:a16="http://schemas.microsoft.com/office/drawing/2014/main" id="{46F69D61-32AF-D593-2A56-8A0EE841F5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169684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5" name="Text Placeholder 4">
            <a:extLst>
              <a:ext uri="{FF2B5EF4-FFF2-40B4-BE49-F238E27FC236}">
                <a16:creationId xmlns:a16="http://schemas.microsoft.com/office/drawing/2014/main" id="{E169B6BD-64D7-2B87-8002-8E601CFB5281}"/>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pic>
        <p:nvPicPr>
          <p:cNvPr id="2" name="Picture 1" descr="A logo for a company&#10;&#10;Description automatically generated">
            <a:extLst>
              <a:ext uri="{FF2B5EF4-FFF2-40B4-BE49-F238E27FC236}">
                <a16:creationId xmlns:a16="http://schemas.microsoft.com/office/drawing/2014/main" id="{C57F2DC6-D31F-BD54-03D7-5561246837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1353176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5" name="Text Placeholder 4">
            <a:extLst>
              <a:ext uri="{FF2B5EF4-FFF2-40B4-BE49-F238E27FC236}">
                <a16:creationId xmlns:a16="http://schemas.microsoft.com/office/drawing/2014/main" id="{E169B6BD-64D7-2B87-8002-8E601CFB5281}"/>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sp>
        <p:nvSpPr>
          <p:cNvPr id="17" name="Text Placeholder 16">
            <a:extLst>
              <a:ext uri="{FF2B5EF4-FFF2-40B4-BE49-F238E27FC236}">
                <a16:creationId xmlns:a16="http://schemas.microsoft.com/office/drawing/2014/main" id="{A9B4AA61-C458-262C-1B3C-5EC8D7E37FE4}"/>
              </a:ext>
            </a:extLst>
          </p:cNvPr>
          <p:cNvSpPr>
            <a:spLocks noGrp="1"/>
          </p:cNvSpPr>
          <p:nvPr>
            <p:ph type="body" sz="quarter" idx="14" hasCustomPrompt="1"/>
          </p:nvPr>
        </p:nvSpPr>
        <p:spPr>
          <a:xfrm>
            <a:off x="670560" y="909804"/>
            <a:ext cx="3992563" cy="509588"/>
          </a:xfrm>
          <a:prstGeom prst="rect">
            <a:avLst/>
          </a:prstGeom>
        </p:spPr>
        <p:txBody>
          <a:bodyPr/>
          <a:lstStyle>
            <a:lvl1pPr marL="0" indent="0">
              <a:buNone/>
              <a:defRPr b="1">
                <a:solidFill>
                  <a:srgbClr val="004C9D"/>
                </a:solidFill>
              </a:defRPr>
            </a:lvl1pPr>
          </a:lstStyle>
          <a:p>
            <a:pPr lvl="0"/>
            <a:r>
              <a:rPr lang="en-US" dirty="0"/>
              <a:t>Insert Subheader Here</a:t>
            </a:r>
          </a:p>
        </p:txBody>
      </p:sp>
      <p:pic>
        <p:nvPicPr>
          <p:cNvPr id="2" name="Picture 1" descr="A logo for a company&#10;&#10;Description automatically generated">
            <a:extLst>
              <a:ext uri="{FF2B5EF4-FFF2-40B4-BE49-F238E27FC236}">
                <a16:creationId xmlns:a16="http://schemas.microsoft.com/office/drawing/2014/main" id="{97B524C6-AAE3-6681-F15E-09323CCDD0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333205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7" name="Text Placeholder 24">
            <a:extLst>
              <a:ext uri="{FF2B5EF4-FFF2-40B4-BE49-F238E27FC236}">
                <a16:creationId xmlns:a16="http://schemas.microsoft.com/office/drawing/2014/main" id="{5B2F6D25-2696-446C-ADAD-01C1E28EC1D7}"/>
              </a:ext>
            </a:extLst>
          </p:cNvPr>
          <p:cNvSpPr>
            <a:spLocks noGrp="1"/>
          </p:cNvSpPr>
          <p:nvPr>
            <p:ph type="body" sz="quarter" idx="17" hasCustomPrompt="1"/>
          </p:nvPr>
        </p:nvSpPr>
        <p:spPr>
          <a:xfrm>
            <a:off x="669925" y="1653540"/>
            <a:ext cx="10968038" cy="4294656"/>
          </a:xfrm>
          <a:prstGeom prst="rect">
            <a:avLst/>
          </a:prstGeom>
        </p:spPr>
        <p:txBody>
          <a:bodyPr/>
          <a:lstStyle>
            <a:lvl1pPr marL="228600" indent="-228600">
              <a:buFontTx/>
              <a:buBlip>
                <a:blip r:embed="rId3"/>
              </a:buBlip>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AD83C4D8-A143-7050-6298-2FDC4121F80C}"/>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sp>
        <p:nvSpPr>
          <p:cNvPr id="11" name="Text Placeholder 16">
            <a:extLst>
              <a:ext uri="{FF2B5EF4-FFF2-40B4-BE49-F238E27FC236}">
                <a16:creationId xmlns:a16="http://schemas.microsoft.com/office/drawing/2014/main" id="{6BEBF5BE-A946-05C7-604C-53C57462FB9C}"/>
              </a:ext>
            </a:extLst>
          </p:cNvPr>
          <p:cNvSpPr>
            <a:spLocks noGrp="1"/>
          </p:cNvSpPr>
          <p:nvPr>
            <p:ph type="body" sz="quarter" idx="14" hasCustomPrompt="1"/>
          </p:nvPr>
        </p:nvSpPr>
        <p:spPr>
          <a:xfrm>
            <a:off x="670560" y="909804"/>
            <a:ext cx="3992563" cy="509588"/>
          </a:xfrm>
          <a:prstGeom prst="rect">
            <a:avLst/>
          </a:prstGeom>
        </p:spPr>
        <p:txBody>
          <a:bodyPr/>
          <a:lstStyle>
            <a:lvl1pPr marL="0" indent="0">
              <a:buNone/>
              <a:defRPr b="1">
                <a:solidFill>
                  <a:srgbClr val="004C9D"/>
                </a:solidFill>
              </a:defRPr>
            </a:lvl1pPr>
          </a:lstStyle>
          <a:p>
            <a:pPr lvl="0"/>
            <a:r>
              <a:rPr lang="en-US" dirty="0"/>
              <a:t>Insert Subheader Here</a:t>
            </a:r>
          </a:p>
        </p:txBody>
      </p:sp>
      <p:pic>
        <p:nvPicPr>
          <p:cNvPr id="2" name="Picture 1" descr="A logo for a company&#10;&#10;Description automatically generated">
            <a:extLst>
              <a:ext uri="{FF2B5EF4-FFF2-40B4-BE49-F238E27FC236}">
                <a16:creationId xmlns:a16="http://schemas.microsoft.com/office/drawing/2014/main" id="{A6CF8C5E-40E1-63C2-4D0E-B355520963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842875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7" name="Text Placeholder 24">
            <a:extLst>
              <a:ext uri="{FF2B5EF4-FFF2-40B4-BE49-F238E27FC236}">
                <a16:creationId xmlns:a16="http://schemas.microsoft.com/office/drawing/2014/main" id="{5B2F6D25-2696-446C-ADAD-01C1E28EC1D7}"/>
              </a:ext>
            </a:extLst>
          </p:cNvPr>
          <p:cNvSpPr>
            <a:spLocks noGrp="1"/>
          </p:cNvSpPr>
          <p:nvPr>
            <p:ph type="body" sz="quarter" idx="17" hasCustomPrompt="1"/>
          </p:nvPr>
        </p:nvSpPr>
        <p:spPr>
          <a:xfrm>
            <a:off x="669925" y="1653540"/>
            <a:ext cx="10968038" cy="4294656"/>
          </a:xfrm>
          <a:prstGeom prst="rect">
            <a:avLst/>
          </a:prstGeom>
        </p:spPr>
        <p:txBody>
          <a:bodyPr/>
          <a:lstStyle>
            <a:lvl1pPr marL="0" indent="0">
              <a:buFontTx/>
              <a:buNone/>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Insert Body Copy</a:t>
            </a:r>
          </a:p>
        </p:txBody>
      </p:sp>
      <p:sp>
        <p:nvSpPr>
          <p:cNvPr id="8" name="Text Placeholder 4">
            <a:extLst>
              <a:ext uri="{FF2B5EF4-FFF2-40B4-BE49-F238E27FC236}">
                <a16:creationId xmlns:a16="http://schemas.microsoft.com/office/drawing/2014/main" id="{AD83C4D8-A143-7050-6298-2FDC4121F80C}"/>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sp>
        <p:nvSpPr>
          <p:cNvPr id="11" name="Text Placeholder 16">
            <a:extLst>
              <a:ext uri="{FF2B5EF4-FFF2-40B4-BE49-F238E27FC236}">
                <a16:creationId xmlns:a16="http://schemas.microsoft.com/office/drawing/2014/main" id="{6BEBF5BE-A946-05C7-604C-53C57462FB9C}"/>
              </a:ext>
            </a:extLst>
          </p:cNvPr>
          <p:cNvSpPr>
            <a:spLocks noGrp="1"/>
          </p:cNvSpPr>
          <p:nvPr>
            <p:ph type="body" sz="quarter" idx="14" hasCustomPrompt="1"/>
          </p:nvPr>
        </p:nvSpPr>
        <p:spPr>
          <a:xfrm>
            <a:off x="670560" y="909804"/>
            <a:ext cx="3992563" cy="509588"/>
          </a:xfrm>
          <a:prstGeom prst="rect">
            <a:avLst/>
          </a:prstGeom>
        </p:spPr>
        <p:txBody>
          <a:bodyPr/>
          <a:lstStyle>
            <a:lvl1pPr marL="0" indent="0">
              <a:buNone/>
              <a:defRPr b="1">
                <a:solidFill>
                  <a:srgbClr val="004C9D"/>
                </a:solidFill>
              </a:defRPr>
            </a:lvl1pPr>
          </a:lstStyle>
          <a:p>
            <a:pPr lvl="0"/>
            <a:r>
              <a:rPr lang="en-US" dirty="0"/>
              <a:t>Insert Subheader Here</a:t>
            </a:r>
          </a:p>
        </p:txBody>
      </p:sp>
      <p:pic>
        <p:nvPicPr>
          <p:cNvPr id="2" name="Picture 1" descr="A logo for a company&#10;&#10;Description automatically generated">
            <a:extLst>
              <a:ext uri="{FF2B5EF4-FFF2-40B4-BE49-F238E27FC236}">
                <a16:creationId xmlns:a16="http://schemas.microsoft.com/office/drawing/2014/main" id="{8F961753-FA9D-B40A-105D-F30C0AEE13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4226463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0C4A80-5F5C-96D6-7309-476DFDA3F30A}"/>
              </a:ext>
            </a:extLst>
          </p:cNvPr>
          <p:cNvSpPr>
            <a:spLocks noGrp="1"/>
          </p:cNvSpPr>
          <p:nvPr>
            <p:ph type="sldNum" sz="quarter" idx="12"/>
          </p:nvPr>
        </p:nvSpPr>
        <p:spPr>
          <a:xfrm>
            <a:off x="9006840" y="6356350"/>
            <a:ext cx="2743200" cy="365125"/>
          </a:xfrm>
          <a:prstGeom prst="rect">
            <a:avLst/>
          </a:prstGeom>
        </p:spPr>
        <p:txBody>
          <a:bodyPr/>
          <a:lstStyle/>
          <a:p>
            <a:fld id="{0B5CCE89-CE4B-4242-8259-034C7B323FDD}"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FF146972-1FE6-ED89-9057-4A332807F68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6096000" y="1653540"/>
            <a:ext cx="7391400" cy="7391400"/>
          </a:xfrm>
          <a:prstGeom prst="rect">
            <a:avLst/>
          </a:prstGeom>
        </p:spPr>
      </p:pic>
      <p:sp>
        <p:nvSpPr>
          <p:cNvPr id="3" name="Text Placeholder 24">
            <a:extLst>
              <a:ext uri="{FF2B5EF4-FFF2-40B4-BE49-F238E27FC236}">
                <a16:creationId xmlns:a16="http://schemas.microsoft.com/office/drawing/2014/main" id="{AAF8B11B-62EB-298E-108E-127D55CE1389}"/>
              </a:ext>
            </a:extLst>
          </p:cNvPr>
          <p:cNvSpPr>
            <a:spLocks noGrp="1"/>
          </p:cNvSpPr>
          <p:nvPr>
            <p:ph type="body" sz="quarter" idx="17" hasCustomPrompt="1"/>
          </p:nvPr>
        </p:nvSpPr>
        <p:spPr>
          <a:xfrm>
            <a:off x="669925" y="1653540"/>
            <a:ext cx="10968038" cy="4294656"/>
          </a:xfrm>
          <a:prstGeom prst="rect">
            <a:avLst/>
          </a:prstGeom>
        </p:spPr>
        <p:txBody>
          <a:bodyPr/>
          <a:lstStyle>
            <a:lvl1pPr marL="0" indent="0">
              <a:buFontTx/>
              <a:buNone/>
              <a:defRPr sz="1800">
                <a:solidFill>
                  <a:srgbClr val="004C9D"/>
                </a:solidFill>
              </a:defRPr>
            </a:lvl1pPr>
            <a:lvl2pPr marL="685800" indent="-228600">
              <a:buFontTx/>
              <a:buBlip>
                <a:blip r:embed="rId3"/>
              </a:buBlip>
              <a:defRPr sz="1600">
                <a:solidFill>
                  <a:srgbClr val="004C9D"/>
                </a:solidFill>
              </a:defRPr>
            </a:lvl2pPr>
            <a:lvl3pPr marL="1143000" indent="-228600">
              <a:buFontTx/>
              <a:buBlip>
                <a:blip r:embed="rId3"/>
              </a:buBlip>
              <a:defRPr sz="1400">
                <a:solidFill>
                  <a:srgbClr val="004C9D"/>
                </a:solidFill>
              </a:defRPr>
            </a:lvl3pPr>
            <a:lvl4pPr marL="1600200" indent="-228600">
              <a:buFontTx/>
              <a:buBlip>
                <a:blip r:embed="rId3"/>
              </a:buBlip>
              <a:defRPr sz="1200">
                <a:solidFill>
                  <a:srgbClr val="004C9D"/>
                </a:solidFill>
              </a:defRPr>
            </a:lvl4pPr>
            <a:lvl5pPr marL="2057400" indent="-228600">
              <a:buFontTx/>
              <a:buBlip>
                <a:blip r:embed="rId3"/>
              </a:buBlip>
              <a:defRPr sz="1200">
                <a:solidFill>
                  <a:srgbClr val="004C9D"/>
                </a:solidFill>
              </a:defRPr>
            </a:lvl5pPr>
          </a:lstStyle>
          <a:p>
            <a:pPr lvl="0"/>
            <a:r>
              <a:rPr lang="en-US" dirty="0"/>
              <a:t>Insert Body Copy</a:t>
            </a:r>
          </a:p>
        </p:txBody>
      </p:sp>
      <p:sp>
        <p:nvSpPr>
          <p:cNvPr id="4" name="Text Placeholder 4">
            <a:extLst>
              <a:ext uri="{FF2B5EF4-FFF2-40B4-BE49-F238E27FC236}">
                <a16:creationId xmlns:a16="http://schemas.microsoft.com/office/drawing/2014/main" id="{460BAAFA-6972-BF6D-607A-21A2DD820601}"/>
              </a:ext>
            </a:extLst>
          </p:cNvPr>
          <p:cNvSpPr>
            <a:spLocks noGrp="1"/>
          </p:cNvSpPr>
          <p:nvPr>
            <p:ph type="body" sz="quarter" idx="13" hasCustomPrompt="1"/>
          </p:nvPr>
        </p:nvSpPr>
        <p:spPr>
          <a:xfrm>
            <a:off x="670560" y="375913"/>
            <a:ext cx="7758112" cy="646113"/>
          </a:xfrm>
          <a:prstGeom prst="rect">
            <a:avLst/>
          </a:prstGeom>
        </p:spPr>
        <p:txBody>
          <a:bodyPr/>
          <a:lstStyle>
            <a:lvl1pPr marL="0" indent="0">
              <a:buNone/>
              <a:defRPr sz="3600" b="1">
                <a:solidFill>
                  <a:srgbClr val="00ACD7"/>
                </a:solidFill>
              </a:defRPr>
            </a:lvl1pPr>
          </a:lstStyle>
          <a:p>
            <a:pPr lvl="0"/>
            <a:r>
              <a:rPr lang="en-US" dirty="0"/>
              <a:t>Insert Header Here</a:t>
            </a:r>
          </a:p>
        </p:txBody>
      </p:sp>
      <p:pic>
        <p:nvPicPr>
          <p:cNvPr id="2" name="Picture 1" descr="A logo for a company&#10;&#10;Description automatically generated">
            <a:extLst>
              <a:ext uri="{FF2B5EF4-FFF2-40B4-BE49-F238E27FC236}">
                <a16:creationId xmlns:a16="http://schemas.microsoft.com/office/drawing/2014/main" id="{067FBCE2-2BC1-D43D-EB20-5E4CE6FA61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2654" y="135719"/>
            <a:ext cx="2115016" cy="1195576"/>
          </a:xfrm>
          <a:prstGeom prst="rect">
            <a:avLst/>
          </a:prstGeom>
        </p:spPr>
      </p:pic>
    </p:spTree>
    <p:extLst>
      <p:ext uri="{BB962C8B-B14F-4D97-AF65-F5344CB8AC3E}">
        <p14:creationId xmlns:p14="http://schemas.microsoft.com/office/powerpoint/2010/main" val="4168450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2CC9308-507A-7704-D365-C73237E584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F82C5-1709-994A-8461-9E927C119098}" type="slidenum">
              <a:rPr lang="en-US" smtClean="0"/>
              <a:t>‹#›</a:t>
            </a:fld>
            <a:endParaRPr lang="en-US"/>
          </a:p>
        </p:txBody>
      </p:sp>
    </p:spTree>
    <p:extLst>
      <p:ext uri="{BB962C8B-B14F-4D97-AF65-F5344CB8AC3E}">
        <p14:creationId xmlns:p14="http://schemas.microsoft.com/office/powerpoint/2010/main" val="1468497209"/>
      </p:ext>
    </p:extLst>
  </p:cSld>
  <p:clrMap bg1="lt1" tx1="dk1" bg2="lt2" tx2="dk2" accent1="accent1" accent2="accent2" accent3="accent3" accent4="accent4" accent5="accent5" accent6="accent6" hlink="hlink" folHlink="folHlink"/>
  <p:sldLayoutIdLst>
    <p:sldLayoutId id="2147483649" r:id="rId1"/>
    <p:sldLayoutId id="2147483706" r:id="rId2"/>
    <p:sldLayoutId id="2147483711" r:id="rId3"/>
    <p:sldLayoutId id="2147483656" r:id="rId4"/>
    <p:sldLayoutId id="2147483707" r:id="rId5"/>
    <p:sldLayoutId id="2147483708" r:id="rId6"/>
    <p:sldLayoutId id="2147483704" r:id="rId7"/>
    <p:sldLayoutId id="2147483710" r:id="rId8"/>
    <p:sldLayoutId id="2147483709" r:id="rId9"/>
    <p:sldLayoutId id="2147483713" r:id="rId10"/>
    <p:sldLayoutId id="2147483712" r:id="rId11"/>
    <p:sldLayoutId id="2147483658" r:id="rId12"/>
    <p:sldLayoutId id="2147483654" r:id="rId13"/>
    <p:sldLayoutId id="2147483655" r:id="rId14"/>
    <p:sldLayoutId id="2147483703" r:id="rId15"/>
    <p:sldLayoutId id="2147483650" r:id="rId16"/>
    <p:sldLayoutId id="2147483705" r:id="rId17"/>
    <p:sldLayoutId id="2147483714" r:id="rId18"/>
    <p:sldLayoutId id="2147483715" r:id="rId19"/>
    <p:sldLayoutId id="2147483716" r:id="rId2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s://paltc.org/product-store/full-set-clinical-practice-guidelines-and-7-pocket-guides" TargetMode="External"/><Relationship Id="rId2" Type="http://schemas.openxmlformats.org/officeDocument/2006/relationships/hyperlink" Target="https://www.uptodate.com/login" TargetMode="Externa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hyperlink" Target="mailto:pphpprovidersmoc@pphealthplan.com"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AE7810-E7DE-0CC1-0D30-8FCCB8EC7FC4}"/>
              </a:ext>
            </a:extLst>
          </p:cNvPr>
          <p:cNvSpPr>
            <a:spLocks noGrp="1"/>
          </p:cNvSpPr>
          <p:nvPr>
            <p:ph type="sldNum" sz="quarter" idx="10"/>
          </p:nvPr>
        </p:nvSpPr>
        <p:spPr/>
        <p:txBody>
          <a:bodyPr/>
          <a:lstStyle/>
          <a:p>
            <a:fld id="{857A1D7B-CAF5-4831-B755-1C5DC6911FA5}" type="slidenum">
              <a:rPr lang="en-US" smtClean="0"/>
              <a:pPr/>
              <a:t>1</a:t>
            </a:fld>
            <a:endParaRPr lang="en-US" dirty="0"/>
          </a:p>
        </p:txBody>
      </p:sp>
      <p:sp>
        <p:nvSpPr>
          <p:cNvPr id="2" name="Text Placeholder 1">
            <a:extLst>
              <a:ext uri="{FF2B5EF4-FFF2-40B4-BE49-F238E27FC236}">
                <a16:creationId xmlns:a16="http://schemas.microsoft.com/office/drawing/2014/main" id="{AE1FC0BC-C674-7907-F7FE-9B21813BC5C6}"/>
              </a:ext>
            </a:extLst>
          </p:cNvPr>
          <p:cNvSpPr>
            <a:spLocks noGrp="1"/>
          </p:cNvSpPr>
          <p:nvPr>
            <p:ph type="body" sz="quarter" idx="11"/>
          </p:nvPr>
        </p:nvSpPr>
        <p:spPr>
          <a:prstGeom prst="rect">
            <a:avLst/>
          </a:prstGeom>
        </p:spPr>
        <p:txBody>
          <a:bodyPr/>
          <a:lstStyle/>
          <a:p>
            <a:pPr marL="0" indent="0" algn="ctr">
              <a:buNone/>
            </a:pPr>
            <a:r>
              <a:rPr lang="en-US" sz="3600" b="0" dirty="0">
                <a:solidFill>
                  <a:srgbClr val="002060"/>
                </a:solidFill>
              </a:rPr>
              <a:t>Provider Partners Model of Care (MOC) Provider Training 2026 </a:t>
            </a:r>
          </a:p>
        </p:txBody>
      </p:sp>
    </p:spTree>
    <p:extLst>
      <p:ext uri="{BB962C8B-B14F-4D97-AF65-F5344CB8AC3E}">
        <p14:creationId xmlns:p14="http://schemas.microsoft.com/office/powerpoint/2010/main" val="399403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
            <a:extLst>
              <a:ext uri="{FF2B5EF4-FFF2-40B4-BE49-F238E27FC236}">
                <a16:creationId xmlns:a16="http://schemas.microsoft.com/office/drawing/2014/main" id="{BCE68CB7-F025-4D56-9A91-827BF219E639}"/>
              </a:ext>
            </a:extLst>
          </p:cNvPr>
          <p:cNvSpPr/>
          <p:nvPr/>
        </p:nvSpPr>
        <p:spPr>
          <a:xfrm>
            <a:off x="290340" y="1172348"/>
            <a:ext cx="6258685" cy="36525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u="sng" dirty="0">
                <a:solidFill>
                  <a:schemeClr val="tx2"/>
                </a:solidFill>
              </a:rPr>
              <a:t>The MOC contains the following required components:</a:t>
            </a:r>
          </a:p>
          <a:p>
            <a:pPr marL="285750" indent="-285750">
              <a:buFont typeface="Arial" panose="020B0604020202020204" pitchFamily="34" charset="0"/>
              <a:buChar char="•"/>
            </a:pPr>
            <a:r>
              <a:rPr lang="en-US" dirty="0">
                <a:solidFill>
                  <a:schemeClr val="tx2"/>
                </a:solidFill>
              </a:rPr>
              <a:t>Description of the Plan Population and identification of “Most Vulnerable”</a:t>
            </a:r>
          </a:p>
          <a:p>
            <a:pPr marL="285750" indent="-285750">
              <a:buFont typeface="Arial" panose="020B0604020202020204" pitchFamily="34" charset="0"/>
              <a:buChar char="•"/>
            </a:pPr>
            <a:r>
              <a:rPr lang="en-US" dirty="0">
                <a:solidFill>
                  <a:schemeClr val="tx2"/>
                </a:solidFill>
              </a:rPr>
              <a:t>Care Coordination</a:t>
            </a:r>
          </a:p>
          <a:p>
            <a:pPr marL="742950" lvl="1" indent="-285750">
              <a:buFont typeface="Arial" panose="020B0604020202020204" pitchFamily="34" charset="0"/>
              <a:buChar char="•"/>
            </a:pPr>
            <a:r>
              <a:rPr lang="en-US" dirty="0">
                <a:solidFill>
                  <a:schemeClr val="tx2"/>
                </a:solidFill>
              </a:rPr>
              <a:t>Staff Structure and MOC Training</a:t>
            </a:r>
          </a:p>
          <a:p>
            <a:pPr marL="742950" lvl="1" indent="-285750">
              <a:buFont typeface="Arial" panose="020B0604020202020204" pitchFamily="34" charset="0"/>
              <a:buChar char="•"/>
            </a:pPr>
            <a:r>
              <a:rPr lang="en-US" dirty="0">
                <a:solidFill>
                  <a:schemeClr val="tx2"/>
                </a:solidFill>
              </a:rPr>
              <a:t>Health Risk Assessment, Individualized Care Plan &amp; Interdisciplinary Care Team</a:t>
            </a:r>
          </a:p>
          <a:p>
            <a:pPr marL="742950" lvl="1" indent="-285750">
              <a:buFont typeface="Arial" panose="020B0604020202020204" pitchFamily="34" charset="0"/>
              <a:buChar char="•"/>
            </a:pPr>
            <a:r>
              <a:rPr lang="en-US" dirty="0">
                <a:solidFill>
                  <a:schemeClr val="tx2"/>
                </a:solidFill>
              </a:rPr>
              <a:t>Care Transitions Protocols</a:t>
            </a:r>
          </a:p>
          <a:p>
            <a:pPr marL="285750" indent="-285750">
              <a:buFont typeface="Arial" panose="020B0604020202020204" pitchFamily="34" charset="0"/>
              <a:buChar char="•"/>
            </a:pPr>
            <a:r>
              <a:rPr lang="en-US" dirty="0">
                <a:solidFill>
                  <a:schemeClr val="tx2"/>
                </a:solidFill>
              </a:rPr>
              <a:t>Specialized Provider Network and Use of Clinical Practice Guidelines and Protocols</a:t>
            </a:r>
          </a:p>
          <a:p>
            <a:pPr marL="742950" lvl="1" indent="-285750">
              <a:buFont typeface="Arial" panose="020B0604020202020204" pitchFamily="34" charset="0"/>
              <a:buChar char="•"/>
            </a:pPr>
            <a:r>
              <a:rPr lang="en-US" dirty="0">
                <a:solidFill>
                  <a:schemeClr val="tx2"/>
                </a:solidFill>
              </a:rPr>
              <a:t>MOC Training for Providers and Facilities</a:t>
            </a:r>
          </a:p>
          <a:p>
            <a:pPr marL="285750" indent="-285750">
              <a:buFont typeface="Arial" panose="020B0604020202020204" pitchFamily="34" charset="0"/>
              <a:buChar char="•"/>
            </a:pPr>
            <a:r>
              <a:rPr lang="en-US" dirty="0">
                <a:solidFill>
                  <a:schemeClr val="tx2"/>
                </a:solidFill>
              </a:rPr>
              <a:t>Quality Improvement and Performance Monitoring </a:t>
            </a:r>
          </a:p>
        </p:txBody>
      </p:sp>
      <p:sp>
        <p:nvSpPr>
          <p:cNvPr id="2" name="Arrow: Right 1">
            <a:extLst>
              <a:ext uri="{FF2B5EF4-FFF2-40B4-BE49-F238E27FC236}">
                <a16:creationId xmlns:a16="http://schemas.microsoft.com/office/drawing/2014/main" id="{4B49B678-3092-4533-9BEC-582B6E0E014C}"/>
              </a:ext>
            </a:extLst>
          </p:cNvPr>
          <p:cNvSpPr/>
          <p:nvPr/>
        </p:nvSpPr>
        <p:spPr>
          <a:xfrm>
            <a:off x="6138204" y="1556280"/>
            <a:ext cx="1368505" cy="434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FE987E-BCE9-427A-822A-0AE247C4B9B8}"/>
              </a:ext>
            </a:extLst>
          </p:cNvPr>
          <p:cNvSpPr txBox="1"/>
          <p:nvPr/>
        </p:nvSpPr>
        <p:spPr>
          <a:xfrm>
            <a:off x="7572358" y="1428375"/>
            <a:ext cx="4149123" cy="615553"/>
          </a:xfrm>
          <a:prstGeom prst="rect">
            <a:avLst/>
          </a:prstGeom>
          <a:noFill/>
          <a:ln>
            <a:solidFill>
              <a:schemeClr val="bg1">
                <a:lumMod val="50000"/>
              </a:schemeClr>
            </a:solidFill>
          </a:ln>
        </p:spPr>
        <p:txBody>
          <a:bodyPr wrap="square" rtlCol="0">
            <a:spAutoFit/>
          </a:bodyPr>
          <a:lstStyle/>
          <a:p>
            <a:r>
              <a:rPr lang="en-US" sz="1700" b="1" dirty="0"/>
              <a:t>Key Teams: </a:t>
            </a:r>
            <a:r>
              <a:rPr lang="en-US" sz="1700" dirty="0"/>
              <a:t>Partner Development/Sales, Enrollment, Analytics, Clinical Operations</a:t>
            </a:r>
          </a:p>
        </p:txBody>
      </p:sp>
      <p:sp>
        <p:nvSpPr>
          <p:cNvPr id="12" name="Arrow: Right 11">
            <a:extLst>
              <a:ext uri="{FF2B5EF4-FFF2-40B4-BE49-F238E27FC236}">
                <a16:creationId xmlns:a16="http://schemas.microsoft.com/office/drawing/2014/main" id="{9DCFA572-CD76-4FBD-961E-7324942FCA40}"/>
              </a:ext>
            </a:extLst>
          </p:cNvPr>
          <p:cNvSpPr/>
          <p:nvPr/>
        </p:nvSpPr>
        <p:spPr>
          <a:xfrm>
            <a:off x="6152282" y="2527488"/>
            <a:ext cx="1368505" cy="434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D83DED-0232-42F0-BC68-8F427AD0AEDA}"/>
              </a:ext>
            </a:extLst>
          </p:cNvPr>
          <p:cNvSpPr txBox="1"/>
          <p:nvPr/>
        </p:nvSpPr>
        <p:spPr>
          <a:xfrm>
            <a:off x="7572357" y="2150878"/>
            <a:ext cx="4149124" cy="877163"/>
          </a:xfrm>
          <a:prstGeom prst="rect">
            <a:avLst/>
          </a:prstGeom>
          <a:noFill/>
          <a:ln>
            <a:solidFill>
              <a:schemeClr val="bg1">
                <a:lumMod val="65000"/>
              </a:schemeClr>
            </a:solidFill>
          </a:ln>
        </p:spPr>
        <p:txBody>
          <a:bodyPr wrap="square" rtlCol="0">
            <a:spAutoFit/>
          </a:bodyPr>
          <a:lstStyle/>
          <a:p>
            <a:r>
              <a:rPr lang="en-US" sz="1700" b="1" dirty="0"/>
              <a:t>Key Teams: </a:t>
            </a:r>
            <a:r>
              <a:rPr lang="en-US" sz="1700" dirty="0"/>
              <a:t>Clinical Operations, Partner Development, Utilization Management, Pharmacy</a:t>
            </a:r>
          </a:p>
        </p:txBody>
      </p:sp>
      <p:sp>
        <p:nvSpPr>
          <p:cNvPr id="14" name="TextBox 13">
            <a:extLst>
              <a:ext uri="{FF2B5EF4-FFF2-40B4-BE49-F238E27FC236}">
                <a16:creationId xmlns:a16="http://schemas.microsoft.com/office/drawing/2014/main" id="{5783F10B-2273-453B-AD00-E3602D16B070}"/>
              </a:ext>
            </a:extLst>
          </p:cNvPr>
          <p:cNvSpPr txBox="1"/>
          <p:nvPr/>
        </p:nvSpPr>
        <p:spPr>
          <a:xfrm>
            <a:off x="7572356" y="3117366"/>
            <a:ext cx="4149125" cy="877163"/>
          </a:xfrm>
          <a:prstGeom prst="rect">
            <a:avLst/>
          </a:prstGeom>
          <a:noFill/>
          <a:ln>
            <a:solidFill>
              <a:schemeClr val="bg1">
                <a:lumMod val="65000"/>
              </a:schemeClr>
            </a:solidFill>
          </a:ln>
        </p:spPr>
        <p:txBody>
          <a:bodyPr wrap="square" rtlCol="0">
            <a:spAutoFit/>
          </a:bodyPr>
          <a:lstStyle/>
          <a:p>
            <a:r>
              <a:rPr lang="en-US" sz="1700" b="1" dirty="0"/>
              <a:t>Key Teams: </a:t>
            </a:r>
            <a:r>
              <a:rPr lang="en-US" sz="1700" dirty="0"/>
              <a:t>Network Operations, Partner Development, Clinical Operations, Quality, Credentialing</a:t>
            </a:r>
          </a:p>
        </p:txBody>
      </p:sp>
      <p:sp>
        <p:nvSpPr>
          <p:cNvPr id="15" name="Arrow: Right 14">
            <a:extLst>
              <a:ext uri="{FF2B5EF4-FFF2-40B4-BE49-F238E27FC236}">
                <a16:creationId xmlns:a16="http://schemas.microsoft.com/office/drawing/2014/main" id="{DF1799DA-A63A-4F46-9682-2572C916B0DE}"/>
              </a:ext>
            </a:extLst>
          </p:cNvPr>
          <p:cNvSpPr/>
          <p:nvPr/>
        </p:nvSpPr>
        <p:spPr>
          <a:xfrm>
            <a:off x="6173871" y="3559149"/>
            <a:ext cx="1368505" cy="434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F62DAF38-689F-4998-B275-BA2986CF3057}"/>
              </a:ext>
            </a:extLst>
          </p:cNvPr>
          <p:cNvSpPr/>
          <p:nvPr/>
        </p:nvSpPr>
        <p:spPr>
          <a:xfrm>
            <a:off x="6152282" y="4304155"/>
            <a:ext cx="1368505" cy="434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59DFEB6-E851-4EAE-BA7A-826399472DF3}"/>
              </a:ext>
            </a:extLst>
          </p:cNvPr>
          <p:cNvSpPr txBox="1"/>
          <p:nvPr/>
        </p:nvSpPr>
        <p:spPr>
          <a:xfrm>
            <a:off x="7572356" y="4114479"/>
            <a:ext cx="4149125" cy="1138773"/>
          </a:xfrm>
          <a:prstGeom prst="rect">
            <a:avLst/>
          </a:prstGeom>
          <a:noFill/>
          <a:ln>
            <a:solidFill>
              <a:schemeClr val="bg1">
                <a:lumMod val="65000"/>
              </a:schemeClr>
            </a:solidFill>
          </a:ln>
        </p:spPr>
        <p:txBody>
          <a:bodyPr wrap="square" rtlCol="0">
            <a:spAutoFit/>
          </a:bodyPr>
          <a:lstStyle/>
          <a:p>
            <a:r>
              <a:rPr lang="en-US" sz="1700" b="1" dirty="0"/>
              <a:t>Key Teams: </a:t>
            </a:r>
            <a:r>
              <a:rPr lang="en-US" sz="1700" dirty="0"/>
              <a:t>Quality Improvement, Analytics, Clinical Operations, Network Operations, Member Services, Operations, Pharmacy, Utilization Management</a:t>
            </a:r>
          </a:p>
        </p:txBody>
      </p:sp>
      <p:sp>
        <p:nvSpPr>
          <p:cNvPr id="18" name="TextBox 17">
            <a:extLst>
              <a:ext uri="{FF2B5EF4-FFF2-40B4-BE49-F238E27FC236}">
                <a16:creationId xmlns:a16="http://schemas.microsoft.com/office/drawing/2014/main" id="{B20687BC-6EF2-4F4F-AB96-7F5AC171843D}"/>
              </a:ext>
            </a:extLst>
          </p:cNvPr>
          <p:cNvSpPr txBox="1"/>
          <p:nvPr/>
        </p:nvSpPr>
        <p:spPr>
          <a:xfrm>
            <a:off x="351068" y="5253252"/>
            <a:ext cx="6598372" cy="1325880"/>
          </a:xfrm>
          <a:prstGeom prst="rect">
            <a:avLst/>
          </a:prstGeom>
          <a:noFill/>
          <a:ln>
            <a:solidFill>
              <a:schemeClr val="bg1"/>
            </a:solidFill>
          </a:ln>
        </p:spPr>
        <p:txBody>
          <a:bodyPr wrap="square" rtlCol="0">
            <a:spAutoFit/>
          </a:bodyPr>
          <a:lstStyle/>
          <a:p>
            <a:r>
              <a:rPr lang="en-US" sz="2000" dirty="0">
                <a:solidFill>
                  <a:schemeClr val="accent2">
                    <a:lumMod val="75000"/>
                  </a:schemeClr>
                </a:solidFill>
              </a:rPr>
              <a:t>SNP members and MOC processes are also supported by: Executive Leadership, Compliance, Information Technology, Member Services/Call Center, Pre-certification, Claims, Appeals and Grievances</a:t>
            </a:r>
          </a:p>
        </p:txBody>
      </p:sp>
      <p:sp>
        <p:nvSpPr>
          <p:cNvPr id="6" name="Title 5">
            <a:extLst>
              <a:ext uri="{FF2B5EF4-FFF2-40B4-BE49-F238E27FC236}">
                <a16:creationId xmlns:a16="http://schemas.microsoft.com/office/drawing/2014/main" id="{6DE8C1A4-51B6-46F0-ACC9-73D165CA0AB2}"/>
              </a:ext>
            </a:extLst>
          </p:cNvPr>
          <p:cNvSpPr>
            <a:spLocks noGrp="1"/>
          </p:cNvSpPr>
          <p:nvPr>
            <p:ph type="title"/>
          </p:nvPr>
        </p:nvSpPr>
        <p:spPr/>
        <p:txBody>
          <a:bodyPr/>
          <a:lstStyle/>
          <a:p>
            <a:r>
              <a:rPr lang="en-US" dirty="0"/>
              <a:t>MOC Staff and Roles</a:t>
            </a:r>
          </a:p>
        </p:txBody>
      </p:sp>
    </p:spTree>
    <p:extLst>
      <p:ext uri="{BB962C8B-B14F-4D97-AF65-F5344CB8AC3E}">
        <p14:creationId xmlns:p14="http://schemas.microsoft.com/office/powerpoint/2010/main" val="2940151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89932"/>
          </a:xfrm>
          <a:prstGeom prst="rect">
            <a:avLst/>
          </a:prstGeom>
        </p:spPr>
        <p:txBody>
          <a:bodyPr vert="horz" wrap="square" lIns="0" tIns="12700" rIns="0" bIns="0" rtlCol="0">
            <a:spAutoFit/>
          </a:bodyPr>
          <a:lstStyle/>
          <a:p>
            <a:pPr marL="12700">
              <a:lnSpc>
                <a:spcPct val="100000"/>
              </a:lnSpc>
              <a:spcBef>
                <a:spcPts val="100"/>
              </a:spcBef>
            </a:pPr>
            <a:r>
              <a:rPr spc="-55" dirty="0"/>
              <a:t>Key</a:t>
            </a:r>
            <a:r>
              <a:rPr lang="en-US" spc="-215" dirty="0"/>
              <a:t> Care Coordination </a:t>
            </a:r>
            <a:r>
              <a:rPr spc="-50" dirty="0"/>
              <a:t>Staff</a:t>
            </a:r>
          </a:p>
        </p:txBody>
      </p:sp>
      <p:sp>
        <p:nvSpPr>
          <p:cNvPr id="7" name="Text Placeholder 6">
            <a:extLst>
              <a:ext uri="{FF2B5EF4-FFF2-40B4-BE49-F238E27FC236}">
                <a16:creationId xmlns:a16="http://schemas.microsoft.com/office/drawing/2014/main" id="{00E3A4E3-177E-4EE4-932C-1D5A6918F3E8}"/>
              </a:ext>
            </a:extLst>
          </p:cNvPr>
          <p:cNvSpPr>
            <a:spLocks noGrp="1"/>
          </p:cNvSpPr>
          <p:nvPr>
            <p:ph type="body" sz="quarter" idx="13"/>
          </p:nvPr>
        </p:nvSpPr>
        <p:spPr>
          <a:xfrm>
            <a:off x="842964" y="1381125"/>
            <a:ext cx="6685881" cy="4838700"/>
          </a:xfrm>
        </p:spPr>
        <p:txBody>
          <a:bodyPr/>
          <a:lstStyle/>
          <a:p>
            <a:r>
              <a:rPr lang="en-US" dirty="0"/>
              <a:t>Nurse Practitioner (NP) </a:t>
            </a:r>
          </a:p>
          <a:p>
            <a:pPr lvl="1"/>
            <a:r>
              <a:rPr lang="en-US" dirty="0"/>
              <a:t>Assigned to each facility and all members enrolled</a:t>
            </a:r>
          </a:p>
          <a:p>
            <a:pPr lvl="1"/>
            <a:r>
              <a:rPr lang="en-US" dirty="0"/>
              <a:t>Dedicated point of contact for providers, members and  families/caregivers</a:t>
            </a:r>
          </a:p>
          <a:p>
            <a:pPr lvl="1"/>
            <a:r>
              <a:rPr lang="en-US" dirty="0"/>
              <a:t>Promotes continuity of care, coordinates care plan communications and implementation</a:t>
            </a:r>
          </a:p>
          <a:p>
            <a:pPr lvl="1"/>
            <a:r>
              <a:rPr lang="en-US" dirty="0"/>
              <a:t>Provides on-site and telephonic primary care support</a:t>
            </a:r>
          </a:p>
          <a:p>
            <a:pPr lvl="1"/>
            <a:r>
              <a:rPr lang="en-US" dirty="0"/>
              <a:t>Visits/assesses each member based on member condition and risk level </a:t>
            </a:r>
          </a:p>
          <a:p>
            <a:endParaRPr lang="en-US" dirty="0"/>
          </a:p>
        </p:txBody>
      </p:sp>
      <p:sp>
        <p:nvSpPr>
          <p:cNvPr id="5" name="object 5"/>
          <p:cNvSpPr/>
          <p:nvPr/>
        </p:nvSpPr>
        <p:spPr>
          <a:xfrm>
            <a:off x="7382972" y="183296"/>
            <a:ext cx="4605528" cy="2069591"/>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9184976" y="2870412"/>
            <a:ext cx="2506345" cy="1860125"/>
          </a:xfrm>
          <a:prstGeom prst="rect">
            <a:avLst/>
          </a:prstGeom>
        </p:spPr>
        <p:txBody>
          <a:bodyPr vert="horz" wrap="square" lIns="0" tIns="13335" rIns="0" bIns="0" rtlCol="0">
            <a:spAutoFit/>
          </a:bodyPr>
          <a:lstStyle/>
          <a:p>
            <a:r>
              <a:rPr lang="en-US" sz="2000" dirty="0">
                <a:solidFill>
                  <a:schemeClr val="tx2"/>
                </a:solidFill>
              </a:rPr>
              <a:t>The NP will work closely with you to manage members’ care and will keep you informed on their progress and changes in condition </a:t>
            </a:r>
          </a:p>
        </p:txBody>
      </p:sp>
      <p:sp>
        <p:nvSpPr>
          <p:cNvPr id="9" name="object 9"/>
          <p:cNvSpPr/>
          <p:nvPr/>
        </p:nvSpPr>
        <p:spPr>
          <a:xfrm>
            <a:off x="8243568" y="2756852"/>
            <a:ext cx="765175" cy="676910"/>
          </a:xfrm>
          <a:custGeom>
            <a:avLst/>
            <a:gdLst/>
            <a:ahLst/>
            <a:cxnLst/>
            <a:rect l="l" t="t" r="r" b="b"/>
            <a:pathLst>
              <a:path w="765175" h="676910">
                <a:moveTo>
                  <a:pt x="765048" y="258445"/>
                </a:moveTo>
                <a:lnTo>
                  <a:pt x="0" y="258445"/>
                </a:lnTo>
                <a:lnTo>
                  <a:pt x="236474" y="418211"/>
                </a:lnTo>
                <a:lnTo>
                  <a:pt x="146050" y="676656"/>
                </a:lnTo>
                <a:lnTo>
                  <a:pt x="382524" y="516889"/>
                </a:lnTo>
                <a:lnTo>
                  <a:pt x="563099" y="516889"/>
                </a:lnTo>
                <a:lnTo>
                  <a:pt x="528574" y="418211"/>
                </a:lnTo>
                <a:lnTo>
                  <a:pt x="765048" y="258445"/>
                </a:lnTo>
                <a:close/>
              </a:path>
              <a:path w="765175" h="676910">
                <a:moveTo>
                  <a:pt x="563099" y="516889"/>
                </a:moveTo>
                <a:lnTo>
                  <a:pt x="382524" y="516889"/>
                </a:lnTo>
                <a:lnTo>
                  <a:pt x="618998" y="676656"/>
                </a:lnTo>
                <a:lnTo>
                  <a:pt x="563099" y="516889"/>
                </a:lnTo>
                <a:close/>
              </a:path>
              <a:path w="765175" h="676910">
                <a:moveTo>
                  <a:pt x="382524" y="0"/>
                </a:moveTo>
                <a:lnTo>
                  <a:pt x="292226" y="258445"/>
                </a:lnTo>
                <a:lnTo>
                  <a:pt x="472821" y="258445"/>
                </a:lnTo>
                <a:lnTo>
                  <a:pt x="382524" y="0"/>
                </a:lnTo>
                <a:close/>
              </a:path>
            </a:pathLst>
          </a:custGeom>
          <a:solidFill>
            <a:srgbClr val="FFC000"/>
          </a:solidFill>
        </p:spPr>
        <p:txBody>
          <a:bodyPr wrap="square" lIns="0" tIns="0" rIns="0" bIns="0" rtlCol="0"/>
          <a:lstStyle/>
          <a:p>
            <a:endParaRPr/>
          </a:p>
        </p:txBody>
      </p:sp>
      <p:sp>
        <p:nvSpPr>
          <p:cNvPr id="10" name="object 10"/>
          <p:cNvSpPr/>
          <p:nvPr/>
        </p:nvSpPr>
        <p:spPr>
          <a:xfrm>
            <a:off x="8243569" y="2747329"/>
            <a:ext cx="765175" cy="676910"/>
          </a:xfrm>
          <a:custGeom>
            <a:avLst/>
            <a:gdLst/>
            <a:ahLst/>
            <a:cxnLst/>
            <a:rect l="l" t="t" r="r" b="b"/>
            <a:pathLst>
              <a:path w="765175" h="676910">
                <a:moveTo>
                  <a:pt x="0" y="258445"/>
                </a:moveTo>
                <a:lnTo>
                  <a:pt x="292226" y="258445"/>
                </a:lnTo>
                <a:lnTo>
                  <a:pt x="382524" y="0"/>
                </a:lnTo>
                <a:lnTo>
                  <a:pt x="472821" y="258445"/>
                </a:lnTo>
                <a:lnTo>
                  <a:pt x="765048" y="258445"/>
                </a:lnTo>
                <a:lnTo>
                  <a:pt x="528574" y="418211"/>
                </a:lnTo>
                <a:lnTo>
                  <a:pt x="618998" y="676656"/>
                </a:lnTo>
                <a:lnTo>
                  <a:pt x="382524" y="516889"/>
                </a:lnTo>
                <a:lnTo>
                  <a:pt x="146050" y="676656"/>
                </a:lnTo>
                <a:lnTo>
                  <a:pt x="236474" y="418211"/>
                </a:lnTo>
                <a:lnTo>
                  <a:pt x="0" y="258445"/>
                </a:lnTo>
                <a:close/>
              </a:path>
            </a:pathLst>
          </a:custGeom>
          <a:ln w="12192">
            <a:solidFill>
              <a:srgbClr val="FFC000"/>
            </a:solidFill>
          </a:ln>
        </p:spPr>
        <p:txBody>
          <a:bodyPr wrap="square" lIns="0" tIns="0" rIns="0" bIns="0" rtlCol="0"/>
          <a:lstStyle/>
          <a:p>
            <a:endParaRPr/>
          </a:p>
        </p:txBody>
      </p:sp>
      <p:pic>
        <p:nvPicPr>
          <p:cNvPr id="3" name="Picture 2">
            <a:extLst>
              <a:ext uri="{FF2B5EF4-FFF2-40B4-BE49-F238E27FC236}">
                <a16:creationId xmlns:a16="http://schemas.microsoft.com/office/drawing/2014/main" id="{1D5F4C4B-943B-D8EC-E0D5-9E6BCF3387F7}"/>
              </a:ext>
            </a:extLst>
          </p:cNvPr>
          <p:cNvPicPr>
            <a:picLocks noChangeAspect="1"/>
          </p:cNvPicPr>
          <p:nvPr/>
        </p:nvPicPr>
        <p:blipFill>
          <a:blip r:embed="rId3"/>
          <a:stretch>
            <a:fillRect/>
          </a:stretch>
        </p:blipFill>
        <p:spPr>
          <a:xfrm rot="5400000">
            <a:off x="8198906" y="775256"/>
            <a:ext cx="242668" cy="4301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7292508" cy="1367682"/>
          </a:xfrm>
          <a:prstGeom prst="rect">
            <a:avLst/>
          </a:prstGeom>
        </p:spPr>
        <p:txBody>
          <a:bodyPr vert="horz" wrap="square" lIns="0" tIns="13335" rIns="0" bIns="0" rtlCol="0">
            <a:spAutoFit/>
          </a:bodyPr>
          <a:lstStyle/>
          <a:p>
            <a:pPr marL="12700">
              <a:lnSpc>
                <a:spcPct val="100000"/>
              </a:lnSpc>
              <a:spcBef>
                <a:spcPts val="105"/>
              </a:spcBef>
            </a:pPr>
            <a:r>
              <a:rPr spc="-55" dirty="0"/>
              <a:t>Key </a:t>
            </a:r>
            <a:r>
              <a:rPr lang="en-US" spc="-25" dirty="0"/>
              <a:t>Care Coordination </a:t>
            </a:r>
            <a:r>
              <a:rPr spc="-50" dirty="0"/>
              <a:t>Staff</a:t>
            </a:r>
            <a:r>
              <a:rPr spc="-265" dirty="0"/>
              <a:t> </a:t>
            </a:r>
            <a:r>
              <a:rPr spc="-45" dirty="0"/>
              <a:t>continued…</a:t>
            </a:r>
          </a:p>
        </p:txBody>
      </p:sp>
      <p:sp>
        <p:nvSpPr>
          <p:cNvPr id="6" name="Text Placeholder 5">
            <a:extLst>
              <a:ext uri="{FF2B5EF4-FFF2-40B4-BE49-F238E27FC236}">
                <a16:creationId xmlns:a16="http://schemas.microsoft.com/office/drawing/2014/main" id="{6AB79018-E165-4FAC-B851-D6C243410E96}"/>
              </a:ext>
            </a:extLst>
          </p:cNvPr>
          <p:cNvSpPr>
            <a:spLocks noGrp="1"/>
          </p:cNvSpPr>
          <p:nvPr>
            <p:ph type="body" sz="quarter" idx="13"/>
          </p:nvPr>
        </p:nvSpPr>
        <p:spPr>
          <a:xfrm>
            <a:off x="838200" y="2096010"/>
            <a:ext cx="7292508" cy="4437522"/>
          </a:xfrm>
        </p:spPr>
        <p:txBody>
          <a:bodyPr/>
          <a:lstStyle/>
          <a:p>
            <a:r>
              <a:rPr lang="en-US" dirty="0"/>
              <a:t>RN Care Coordinator (RNCC) </a:t>
            </a:r>
          </a:p>
          <a:p>
            <a:pPr lvl="1"/>
            <a:r>
              <a:rPr lang="en-US" dirty="0"/>
              <a:t>Assigned to each facility and dedicated to all  members enrolled </a:t>
            </a:r>
          </a:p>
          <a:p>
            <a:pPr lvl="1"/>
            <a:r>
              <a:rPr lang="en-US" dirty="0"/>
              <a:t>Liaison between the NP/ Provider and facility staff</a:t>
            </a:r>
          </a:p>
          <a:p>
            <a:pPr lvl="1"/>
            <a:r>
              <a:rPr lang="en-US" dirty="0"/>
              <a:t>Assesses and monitors members’ conditions and coordinates their care based on their needs with the member and care team </a:t>
            </a:r>
          </a:p>
          <a:p>
            <a:pPr marL="0" indent="0">
              <a:buNone/>
            </a:pPr>
            <a:endParaRPr lang="en-US" dirty="0"/>
          </a:p>
        </p:txBody>
      </p:sp>
      <p:sp>
        <p:nvSpPr>
          <p:cNvPr id="5" name="object 5"/>
          <p:cNvSpPr/>
          <p:nvPr/>
        </p:nvSpPr>
        <p:spPr>
          <a:xfrm>
            <a:off x="7434019" y="152842"/>
            <a:ext cx="4736592" cy="236829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226514" y="2641092"/>
            <a:ext cx="765175" cy="752668"/>
          </a:xfrm>
          <a:custGeom>
            <a:avLst/>
            <a:gdLst/>
            <a:ahLst/>
            <a:cxnLst/>
            <a:rect l="l" t="t" r="r" b="b"/>
            <a:pathLst>
              <a:path w="765175" h="676910">
                <a:moveTo>
                  <a:pt x="765048" y="258445"/>
                </a:moveTo>
                <a:lnTo>
                  <a:pt x="0" y="258445"/>
                </a:lnTo>
                <a:lnTo>
                  <a:pt x="236474" y="418211"/>
                </a:lnTo>
                <a:lnTo>
                  <a:pt x="146050" y="676656"/>
                </a:lnTo>
                <a:lnTo>
                  <a:pt x="382524" y="516890"/>
                </a:lnTo>
                <a:lnTo>
                  <a:pt x="563099" y="516890"/>
                </a:lnTo>
                <a:lnTo>
                  <a:pt x="528574" y="418211"/>
                </a:lnTo>
                <a:lnTo>
                  <a:pt x="765048" y="258445"/>
                </a:lnTo>
                <a:close/>
              </a:path>
              <a:path w="765175" h="676910">
                <a:moveTo>
                  <a:pt x="563099" y="516890"/>
                </a:moveTo>
                <a:lnTo>
                  <a:pt x="382524" y="516890"/>
                </a:lnTo>
                <a:lnTo>
                  <a:pt x="618998" y="676656"/>
                </a:lnTo>
                <a:lnTo>
                  <a:pt x="563099" y="516890"/>
                </a:lnTo>
                <a:close/>
              </a:path>
              <a:path w="765175" h="676910">
                <a:moveTo>
                  <a:pt x="382524" y="0"/>
                </a:moveTo>
                <a:lnTo>
                  <a:pt x="292226" y="258445"/>
                </a:lnTo>
                <a:lnTo>
                  <a:pt x="472821" y="258445"/>
                </a:lnTo>
                <a:lnTo>
                  <a:pt x="382524" y="0"/>
                </a:lnTo>
                <a:close/>
              </a:path>
            </a:pathLst>
          </a:custGeom>
          <a:solidFill>
            <a:srgbClr val="FFC000"/>
          </a:solidFill>
        </p:spPr>
        <p:txBody>
          <a:bodyPr wrap="square" lIns="0" tIns="0" rIns="0" bIns="0" rtlCol="0"/>
          <a:lstStyle/>
          <a:p>
            <a:endParaRPr/>
          </a:p>
        </p:txBody>
      </p:sp>
      <p:sp>
        <p:nvSpPr>
          <p:cNvPr id="9" name="object 9"/>
          <p:cNvSpPr/>
          <p:nvPr/>
        </p:nvSpPr>
        <p:spPr>
          <a:xfrm>
            <a:off x="8226514" y="2678971"/>
            <a:ext cx="765175" cy="676910"/>
          </a:xfrm>
          <a:custGeom>
            <a:avLst/>
            <a:gdLst/>
            <a:ahLst/>
            <a:cxnLst/>
            <a:rect l="l" t="t" r="r" b="b"/>
            <a:pathLst>
              <a:path w="765175" h="676910">
                <a:moveTo>
                  <a:pt x="0" y="258445"/>
                </a:moveTo>
                <a:lnTo>
                  <a:pt x="292226" y="258445"/>
                </a:lnTo>
                <a:lnTo>
                  <a:pt x="382524" y="0"/>
                </a:lnTo>
                <a:lnTo>
                  <a:pt x="472821" y="258445"/>
                </a:lnTo>
                <a:lnTo>
                  <a:pt x="765048" y="258445"/>
                </a:lnTo>
                <a:lnTo>
                  <a:pt x="528574" y="418211"/>
                </a:lnTo>
                <a:lnTo>
                  <a:pt x="618998" y="676656"/>
                </a:lnTo>
                <a:lnTo>
                  <a:pt x="382524" y="516890"/>
                </a:lnTo>
                <a:lnTo>
                  <a:pt x="146050" y="676656"/>
                </a:lnTo>
                <a:lnTo>
                  <a:pt x="236474" y="418211"/>
                </a:lnTo>
                <a:lnTo>
                  <a:pt x="0" y="258445"/>
                </a:lnTo>
                <a:close/>
              </a:path>
            </a:pathLst>
          </a:custGeom>
          <a:ln w="12192">
            <a:solidFill>
              <a:srgbClr val="FFC000"/>
            </a:solidFill>
          </a:ln>
        </p:spPr>
        <p:txBody>
          <a:bodyPr wrap="square" lIns="0" tIns="0" rIns="0" bIns="0" rtlCol="0"/>
          <a:lstStyle/>
          <a:p>
            <a:endParaRPr/>
          </a:p>
        </p:txBody>
      </p:sp>
      <p:sp>
        <p:nvSpPr>
          <p:cNvPr id="10" name="object 10"/>
          <p:cNvSpPr txBox="1"/>
          <p:nvPr/>
        </p:nvSpPr>
        <p:spPr>
          <a:xfrm>
            <a:off x="9219369" y="2641092"/>
            <a:ext cx="2534032" cy="2167901"/>
          </a:xfrm>
          <a:prstGeom prst="rect">
            <a:avLst/>
          </a:prstGeom>
        </p:spPr>
        <p:txBody>
          <a:bodyPr vert="horz" wrap="square" lIns="0" tIns="13335" rIns="0" bIns="0" rtlCol="0">
            <a:spAutoFit/>
          </a:bodyPr>
          <a:lstStyle/>
          <a:p>
            <a:r>
              <a:rPr lang="en-US" sz="2000" dirty="0">
                <a:solidFill>
                  <a:schemeClr val="tx2"/>
                </a:solidFill>
              </a:rPr>
              <a:t>Contact the RNCC or</a:t>
            </a:r>
          </a:p>
          <a:p>
            <a:r>
              <a:rPr lang="en-US" sz="2000" dirty="0">
                <a:solidFill>
                  <a:schemeClr val="tx2"/>
                </a:solidFill>
              </a:rPr>
              <a:t>the NP if you have any</a:t>
            </a:r>
          </a:p>
          <a:p>
            <a:r>
              <a:rPr lang="en-US" sz="2000" dirty="0">
                <a:solidFill>
                  <a:schemeClr val="tx2"/>
                </a:solidFill>
              </a:rPr>
              <a:t>concerns with a</a:t>
            </a:r>
          </a:p>
          <a:p>
            <a:r>
              <a:rPr lang="en-US" sz="2000" dirty="0">
                <a:solidFill>
                  <a:schemeClr val="tx2"/>
                </a:solidFill>
              </a:rPr>
              <a:t>Provider Partners</a:t>
            </a:r>
          </a:p>
          <a:p>
            <a:r>
              <a:rPr lang="en-US" sz="2000" dirty="0">
                <a:solidFill>
                  <a:schemeClr val="tx2"/>
                </a:solidFill>
              </a:rPr>
              <a:t>member. A Provider</a:t>
            </a:r>
          </a:p>
          <a:p>
            <a:r>
              <a:rPr lang="en-US" sz="2000" dirty="0">
                <a:solidFill>
                  <a:schemeClr val="tx2"/>
                </a:solidFill>
              </a:rPr>
              <a:t>Partners provider is on</a:t>
            </a:r>
          </a:p>
          <a:p>
            <a:r>
              <a:rPr lang="en-US" sz="2000" dirty="0">
                <a:solidFill>
                  <a:schemeClr val="tx2"/>
                </a:solidFill>
              </a:rPr>
              <a:t>call 24/7.</a:t>
            </a:r>
          </a:p>
        </p:txBody>
      </p:sp>
      <p:pic>
        <p:nvPicPr>
          <p:cNvPr id="3" name="Picture 2">
            <a:extLst>
              <a:ext uri="{FF2B5EF4-FFF2-40B4-BE49-F238E27FC236}">
                <a16:creationId xmlns:a16="http://schemas.microsoft.com/office/drawing/2014/main" id="{E8CF3BAA-1F52-2C67-8442-A023FA4665E4}"/>
              </a:ext>
            </a:extLst>
          </p:cNvPr>
          <p:cNvPicPr>
            <a:picLocks noChangeAspect="1"/>
          </p:cNvPicPr>
          <p:nvPr/>
        </p:nvPicPr>
        <p:blipFill>
          <a:blip r:embed="rId3"/>
          <a:stretch>
            <a:fillRect/>
          </a:stretch>
        </p:blipFill>
        <p:spPr>
          <a:xfrm>
            <a:off x="8226514" y="1025465"/>
            <a:ext cx="426757" cy="2377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09D7CB-3D7D-42D4-9636-653BEA09B5F3}"/>
              </a:ext>
            </a:extLst>
          </p:cNvPr>
          <p:cNvSpPr>
            <a:spLocks noGrp="1"/>
          </p:cNvSpPr>
          <p:nvPr>
            <p:ph type="title"/>
          </p:nvPr>
        </p:nvSpPr>
        <p:spPr>
          <a:xfrm>
            <a:off x="838200" y="365125"/>
            <a:ext cx="6839309" cy="852821"/>
          </a:xfrm>
        </p:spPr>
        <p:txBody>
          <a:bodyPr/>
          <a:lstStyle/>
          <a:p>
            <a:r>
              <a:rPr lang="en-US" dirty="0"/>
              <a:t>Key Care Coordination Staff continued </a:t>
            </a:r>
          </a:p>
        </p:txBody>
      </p:sp>
      <p:sp>
        <p:nvSpPr>
          <p:cNvPr id="5" name="Text Placeholder 4">
            <a:extLst>
              <a:ext uri="{FF2B5EF4-FFF2-40B4-BE49-F238E27FC236}">
                <a16:creationId xmlns:a16="http://schemas.microsoft.com/office/drawing/2014/main" id="{95C70B7A-7C49-4FAB-A272-83716764B93D}"/>
              </a:ext>
            </a:extLst>
          </p:cNvPr>
          <p:cNvSpPr>
            <a:spLocks noGrp="1"/>
          </p:cNvSpPr>
          <p:nvPr>
            <p:ph type="body" sz="quarter" idx="13"/>
          </p:nvPr>
        </p:nvSpPr>
        <p:spPr>
          <a:xfrm>
            <a:off x="838200" y="2031970"/>
            <a:ext cx="9286301" cy="2794060"/>
          </a:xfrm>
        </p:spPr>
        <p:txBody>
          <a:bodyPr/>
          <a:lstStyle/>
          <a:p>
            <a:r>
              <a:rPr lang="en-US" dirty="0"/>
              <a:t>Provider Relations Team</a:t>
            </a:r>
          </a:p>
          <a:p>
            <a:pPr lvl="1"/>
            <a:r>
              <a:rPr lang="en-US" dirty="0"/>
              <a:t>Knowledgeable about covered benefits under Medicare,  Coordination of Benefits (COB) issues, MOC and  administrative processes</a:t>
            </a:r>
          </a:p>
          <a:p>
            <a:pPr lvl="1"/>
            <a:r>
              <a:rPr lang="en-US" dirty="0"/>
              <a:t>Support members by focusing on member experience and promoting positive facility and provider relationships.</a:t>
            </a:r>
          </a:p>
          <a:p>
            <a:endParaRPr lang="en-US" dirty="0"/>
          </a:p>
        </p:txBody>
      </p:sp>
      <p:sp>
        <p:nvSpPr>
          <p:cNvPr id="4" name="object 4"/>
          <p:cNvSpPr/>
          <p:nvPr/>
        </p:nvSpPr>
        <p:spPr>
          <a:xfrm>
            <a:off x="7313566" y="33798"/>
            <a:ext cx="4736592" cy="2368295"/>
          </a:xfrm>
          <a:prstGeom prst="rect">
            <a:avLst/>
          </a:prstGeom>
          <a:blipFill>
            <a:blip r:embed="rId2" cstate="print"/>
            <a:stretch>
              <a:fillRect/>
            </a:stretch>
          </a:blipFill>
        </p:spPr>
        <p:txBody>
          <a:bodyPr wrap="square" lIns="0" tIns="0" rIns="0" bIns="0" rtlCol="0"/>
          <a:lstStyle/>
          <a:p>
            <a:endParaRPr/>
          </a:p>
        </p:txBody>
      </p:sp>
      <p:pic>
        <p:nvPicPr>
          <p:cNvPr id="2" name="Picture 1">
            <a:extLst>
              <a:ext uri="{FF2B5EF4-FFF2-40B4-BE49-F238E27FC236}">
                <a16:creationId xmlns:a16="http://schemas.microsoft.com/office/drawing/2014/main" id="{6D7395D5-73D4-1998-B3F8-833F2C040C36}"/>
              </a:ext>
            </a:extLst>
          </p:cNvPr>
          <p:cNvPicPr>
            <a:picLocks noChangeAspect="1"/>
          </p:cNvPicPr>
          <p:nvPr/>
        </p:nvPicPr>
        <p:blipFill>
          <a:blip r:embed="rId3"/>
          <a:stretch>
            <a:fillRect/>
          </a:stretch>
        </p:blipFill>
        <p:spPr>
          <a:xfrm>
            <a:off x="8121619" y="890501"/>
            <a:ext cx="426757" cy="2377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1554" y="292036"/>
            <a:ext cx="11371240" cy="505267"/>
          </a:xfrm>
          <a:prstGeom prst="rect">
            <a:avLst/>
          </a:prstGeom>
        </p:spPr>
        <p:txBody>
          <a:bodyPr vert="horz" wrap="square" lIns="0" tIns="12700" rIns="0" bIns="0" rtlCol="0">
            <a:spAutoFit/>
          </a:bodyPr>
          <a:lstStyle/>
          <a:p>
            <a:pPr marL="12700">
              <a:lnSpc>
                <a:spcPct val="100000"/>
              </a:lnSpc>
              <a:spcBef>
                <a:spcPts val="100"/>
              </a:spcBef>
            </a:pPr>
            <a:r>
              <a:rPr sz="3200" spc="-25" dirty="0">
                <a:solidFill>
                  <a:srgbClr val="002060"/>
                </a:solidFill>
              </a:rPr>
              <a:t>CMS </a:t>
            </a:r>
            <a:r>
              <a:rPr sz="3200" spc="-30" dirty="0">
                <a:solidFill>
                  <a:srgbClr val="002060"/>
                </a:solidFill>
              </a:rPr>
              <a:t>Care </a:t>
            </a:r>
            <a:r>
              <a:rPr sz="3200" spc="-35" dirty="0">
                <a:solidFill>
                  <a:srgbClr val="002060"/>
                </a:solidFill>
              </a:rPr>
              <a:t>Coordination </a:t>
            </a:r>
            <a:r>
              <a:rPr sz="3200" spc="-45" dirty="0">
                <a:solidFill>
                  <a:srgbClr val="002060"/>
                </a:solidFill>
              </a:rPr>
              <a:t>Requirements </a:t>
            </a:r>
            <a:r>
              <a:rPr sz="3200" spc="-15" dirty="0">
                <a:solidFill>
                  <a:srgbClr val="002060"/>
                </a:solidFill>
              </a:rPr>
              <a:t>and </a:t>
            </a:r>
            <a:r>
              <a:rPr sz="3200" spc="-45" dirty="0">
                <a:solidFill>
                  <a:srgbClr val="002060"/>
                </a:solidFill>
              </a:rPr>
              <a:t>P</a:t>
            </a:r>
            <a:r>
              <a:rPr lang="en-US" sz="3200" spc="-45" dirty="0">
                <a:solidFill>
                  <a:srgbClr val="002060"/>
                </a:solidFill>
              </a:rPr>
              <a:t>rovider Partners</a:t>
            </a:r>
            <a:r>
              <a:rPr sz="3200" spc="-340" dirty="0">
                <a:solidFill>
                  <a:srgbClr val="002060"/>
                </a:solidFill>
              </a:rPr>
              <a:t> </a:t>
            </a:r>
            <a:r>
              <a:rPr sz="3200" spc="-40" dirty="0">
                <a:solidFill>
                  <a:srgbClr val="002060"/>
                </a:solidFill>
              </a:rPr>
              <a:t>Approach</a:t>
            </a:r>
            <a:endParaRPr sz="3200" dirty="0">
              <a:solidFill>
                <a:srgbClr val="002060"/>
              </a:solidFill>
            </a:endParaRPr>
          </a:p>
        </p:txBody>
      </p:sp>
      <p:graphicFrame>
        <p:nvGraphicFramePr>
          <p:cNvPr id="4" name="object 4"/>
          <p:cNvGraphicFramePr>
            <a:graphicFrameLocks noGrp="1"/>
          </p:cNvGraphicFramePr>
          <p:nvPr/>
        </p:nvGraphicFramePr>
        <p:xfrm>
          <a:off x="537282" y="1048935"/>
          <a:ext cx="11159783" cy="4417036"/>
        </p:xfrm>
        <a:graphic>
          <a:graphicData uri="http://schemas.openxmlformats.org/drawingml/2006/table">
            <a:tbl>
              <a:tblPr firstRow="1" bandRow="1">
                <a:tableStyleId>{2D5ABB26-0587-4C30-8999-92F81FD0307C}</a:tableStyleId>
              </a:tblPr>
              <a:tblGrid>
                <a:gridCol w="1937345">
                  <a:extLst>
                    <a:ext uri="{9D8B030D-6E8A-4147-A177-3AD203B41FA5}">
                      <a16:colId xmlns:a16="http://schemas.microsoft.com/office/drawing/2014/main" val="20000"/>
                    </a:ext>
                  </a:extLst>
                </a:gridCol>
                <a:gridCol w="3126438">
                  <a:extLst>
                    <a:ext uri="{9D8B030D-6E8A-4147-A177-3AD203B41FA5}">
                      <a16:colId xmlns:a16="http://schemas.microsoft.com/office/drawing/2014/main" val="20001"/>
                    </a:ext>
                  </a:extLst>
                </a:gridCol>
                <a:gridCol w="6096000">
                  <a:extLst>
                    <a:ext uri="{9D8B030D-6E8A-4147-A177-3AD203B41FA5}">
                      <a16:colId xmlns:a16="http://schemas.microsoft.com/office/drawing/2014/main" val="20002"/>
                    </a:ext>
                  </a:extLst>
                </a:gridCol>
              </a:tblGrid>
              <a:tr h="381751">
                <a:tc gridSpan="2">
                  <a:txBody>
                    <a:bodyPr/>
                    <a:lstStyle/>
                    <a:p>
                      <a:pPr marL="91440">
                        <a:lnSpc>
                          <a:spcPct val="100000"/>
                        </a:lnSpc>
                        <a:spcBef>
                          <a:spcPts val="240"/>
                        </a:spcBef>
                      </a:pPr>
                      <a:r>
                        <a:rPr sz="1800" b="1" spc="-5" dirty="0">
                          <a:solidFill>
                            <a:srgbClr val="FFFFFF"/>
                          </a:solidFill>
                          <a:latin typeface="Calibri"/>
                          <a:cs typeface="Calibri"/>
                        </a:rPr>
                        <a:t>CMS MOC </a:t>
                      </a:r>
                      <a:r>
                        <a:rPr sz="1800" b="1" spc="-10" dirty="0">
                          <a:solidFill>
                            <a:srgbClr val="FFFFFF"/>
                          </a:solidFill>
                          <a:latin typeface="Calibri"/>
                          <a:cs typeface="Calibri"/>
                        </a:rPr>
                        <a:t>Regulatory</a:t>
                      </a:r>
                      <a:r>
                        <a:rPr sz="1800" b="1" spc="-15" dirty="0">
                          <a:solidFill>
                            <a:srgbClr val="FFFFFF"/>
                          </a:solidFill>
                          <a:latin typeface="Calibri"/>
                          <a:cs typeface="Calibri"/>
                        </a:rPr>
                        <a:t> </a:t>
                      </a:r>
                      <a:r>
                        <a:rPr sz="1800" b="1" spc="-10" dirty="0">
                          <a:solidFill>
                            <a:srgbClr val="FFFFFF"/>
                          </a:solidFill>
                          <a:latin typeface="Calibri"/>
                          <a:cs typeface="Calibri"/>
                        </a:rPr>
                        <a:t>Requirement</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tc hMerge="1">
                  <a:txBody>
                    <a:bodyPr/>
                    <a:lstStyle/>
                    <a:p>
                      <a:endParaRPr/>
                    </a:p>
                  </a:txBody>
                  <a:tcPr marL="0" marR="0" marT="0" marB="0"/>
                </a:tc>
                <a:tc>
                  <a:txBody>
                    <a:bodyPr/>
                    <a:lstStyle/>
                    <a:p>
                      <a:pPr marL="92075">
                        <a:lnSpc>
                          <a:spcPct val="100000"/>
                        </a:lnSpc>
                        <a:spcBef>
                          <a:spcPts val="240"/>
                        </a:spcBef>
                      </a:pPr>
                      <a:r>
                        <a:rPr lang="en-US" sz="1800" b="1" spc="-5" dirty="0">
                          <a:solidFill>
                            <a:srgbClr val="FFFFFF"/>
                          </a:solidFill>
                          <a:latin typeface="Calibri"/>
                          <a:cs typeface="Calibri"/>
                        </a:rPr>
                        <a:t>Provider Partners </a:t>
                      </a:r>
                      <a:r>
                        <a:rPr sz="1800" b="1" spc="-5" dirty="0">
                          <a:solidFill>
                            <a:srgbClr val="FFFFFF"/>
                          </a:solidFill>
                          <a:latin typeface="Calibri"/>
                          <a:cs typeface="Calibri"/>
                        </a:rPr>
                        <a:t>MOC</a:t>
                      </a:r>
                      <a:r>
                        <a:rPr sz="1800" b="1" spc="20" dirty="0">
                          <a:solidFill>
                            <a:srgbClr val="FFFFFF"/>
                          </a:solidFill>
                          <a:latin typeface="Calibri"/>
                          <a:cs typeface="Calibri"/>
                        </a:rPr>
                        <a:t> </a:t>
                      </a:r>
                      <a:r>
                        <a:rPr sz="1800" b="1" spc="-5" dirty="0">
                          <a:solidFill>
                            <a:srgbClr val="FFFFFF"/>
                          </a:solidFill>
                          <a:latin typeface="Calibri"/>
                          <a:cs typeface="Calibri"/>
                        </a:rPr>
                        <a:t>Process</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1C4"/>
                    </a:solidFill>
                  </a:tcPr>
                </a:tc>
                <a:extLst>
                  <a:ext uri="{0D108BD9-81ED-4DB2-BD59-A6C34878D82A}">
                    <a16:rowId xmlns:a16="http://schemas.microsoft.com/office/drawing/2014/main" val="10000"/>
                  </a:ext>
                </a:extLst>
              </a:tr>
              <a:tr h="1637533">
                <a:tc>
                  <a:txBody>
                    <a:bodyPr/>
                    <a:lstStyle/>
                    <a:p>
                      <a:pPr marL="91440" marR="629285" algn="l">
                        <a:lnSpc>
                          <a:spcPct val="100000"/>
                        </a:lnSpc>
                        <a:spcBef>
                          <a:spcPts val="240"/>
                        </a:spcBef>
                      </a:pPr>
                      <a:r>
                        <a:rPr sz="1800" b="1" spc="-5" dirty="0">
                          <a:latin typeface="Calibri"/>
                          <a:cs typeface="Calibri"/>
                        </a:rPr>
                        <a:t>Health </a:t>
                      </a:r>
                      <a:r>
                        <a:rPr sz="1800" b="1" spc="-10" dirty="0">
                          <a:latin typeface="Calibri"/>
                          <a:cs typeface="Calibri"/>
                        </a:rPr>
                        <a:t>Risk  </a:t>
                      </a:r>
                      <a:r>
                        <a:rPr sz="1800" b="1" dirty="0">
                          <a:latin typeface="Calibri"/>
                          <a:cs typeface="Calibri"/>
                        </a:rPr>
                        <a:t>As</a:t>
                      </a:r>
                      <a:r>
                        <a:rPr sz="1800" b="1" spc="-5" dirty="0">
                          <a:latin typeface="Calibri"/>
                          <a:cs typeface="Calibri"/>
                        </a:rPr>
                        <a:t>s</a:t>
                      </a:r>
                      <a:r>
                        <a:rPr sz="1800" b="1" spc="5" dirty="0">
                          <a:latin typeface="Calibri"/>
                          <a:cs typeface="Calibri"/>
                        </a:rPr>
                        <a:t>e</a:t>
                      </a:r>
                      <a:r>
                        <a:rPr sz="1800" b="1" spc="-5" dirty="0">
                          <a:latin typeface="Calibri"/>
                          <a:cs typeface="Calibri"/>
                        </a:rPr>
                        <a:t>s</a:t>
                      </a:r>
                      <a:r>
                        <a:rPr sz="1800" b="1" spc="5" dirty="0">
                          <a:latin typeface="Calibri"/>
                          <a:cs typeface="Calibri"/>
                        </a:rPr>
                        <a:t>s</a:t>
                      </a:r>
                      <a:r>
                        <a:rPr sz="1800" b="1" dirty="0">
                          <a:latin typeface="Calibri"/>
                          <a:cs typeface="Calibri"/>
                        </a:rPr>
                        <a:t>me</a:t>
                      </a:r>
                      <a:r>
                        <a:rPr sz="1800" b="1" spc="-20" dirty="0">
                          <a:latin typeface="Calibri"/>
                          <a:cs typeface="Calibri"/>
                        </a:rPr>
                        <a:t>n</a:t>
                      </a:r>
                      <a:r>
                        <a:rPr sz="1800" b="1" dirty="0">
                          <a:latin typeface="Calibri"/>
                          <a:cs typeface="Calibri"/>
                        </a:rPr>
                        <a:t>t  </a:t>
                      </a:r>
                      <a:r>
                        <a:rPr sz="1800" b="1" spc="-5" dirty="0">
                          <a:latin typeface="Calibri"/>
                          <a:cs typeface="Calibri"/>
                        </a:rPr>
                        <a:t>(HRA)</a:t>
                      </a:r>
                      <a:endParaRPr sz="1800" b="1" dirty="0">
                        <a:latin typeface="Calibri"/>
                        <a:cs typeface="Calibri"/>
                      </a:endParaRPr>
                    </a:p>
                    <a:p>
                      <a:pPr marL="91440" algn="l">
                        <a:lnSpc>
                          <a:spcPct val="100000"/>
                        </a:lnSpc>
                        <a:spcBef>
                          <a:spcPts val="5"/>
                        </a:spcBef>
                      </a:pPr>
                      <a:r>
                        <a:rPr sz="1800" dirty="0">
                          <a:solidFill>
                            <a:srgbClr val="C55A11"/>
                          </a:solidFill>
                          <a:latin typeface="Calibri"/>
                          <a:cs typeface="Calibri"/>
                        </a:rPr>
                        <a:t>§42 </a:t>
                      </a:r>
                      <a:r>
                        <a:rPr sz="1800" spc="-5" dirty="0">
                          <a:solidFill>
                            <a:srgbClr val="C55A11"/>
                          </a:solidFill>
                          <a:latin typeface="Calibri"/>
                          <a:cs typeface="Calibri"/>
                        </a:rPr>
                        <a:t>CFR</a:t>
                      </a:r>
                      <a:r>
                        <a:rPr sz="1800" spc="-20" dirty="0">
                          <a:solidFill>
                            <a:srgbClr val="C55A11"/>
                          </a:solidFill>
                          <a:latin typeface="Calibri"/>
                          <a:cs typeface="Calibri"/>
                        </a:rPr>
                        <a:t> </a:t>
                      </a:r>
                      <a:r>
                        <a:rPr sz="1800" spc="-5" dirty="0">
                          <a:solidFill>
                            <a:srgbClr val="C55A11"/>
                          </a:solidFill>
                          <a:latin typeface="Calibri"/>
                          <a:cs typeface="Calibri"/>
                        </a:rPr>
                        <a:t>(f)(1)(i)</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91440" marR="102235">
                        <a:lnSpc>
                          <a:spcPct val="100000"/>
                        </a:lnSpc>
                        <a:spcBef>
                          <a:spcPts val="240"/>
                        </a:spcBef>
                      </a:pPr>
                      <a:r>
                        <a:rPr sz="1800" spc="-5" dirty="0">
                          <a:latin typeface="Calibri"/>
                          <a:cs typeface="Calibri"/>
                        </a:rPr>
                        <a:t>1) </a:t>
                      </a:r>
                      <a:r>
                        <a:rPr sz="1800" u="heavy" spc="-5" dirty="0">
                          <a:uFill>
                            <a:solidFill>
                              <a:srgbClr val="000000"/>
                            </a:solidFill>
                          </a:uFill>
                          <a:latin typeface="Calibri"/>
                          <a:cs typeface="Calibri"/>
                        </a:rPr>
                        <a:t>All</a:t>
                      </a:r>
                      <a:r>
                        <a:rPr sz="1800" spc="-5" dirty="0">
                          <a:latin typeface="Calibri"/>
                          <a:cs typeface="Calibri"/>
                        </a:rPr>
                        <a:t> SNP members must </a:t>
                      </a:r>
                      <a:r>
                        <a:rPr sz="1800" spc="-15" dirty="0">
                          <a:latin typeface="Calibri"/>
                          <a:cs typeface="Calibri"/>
                        </a:rPr>
                        <a:t>have  </a:t>
                      </a:r>
                      <a:r>
                        <a:rPr sz="1800" dirty="0">
                          <a:latin typeface="Calibri"/>
                          <a:cs typeface="Calibri"/>
                        </a:rPr>
                        <a:t>an </a:t>
                      </a:r>
                      <a:r>
                        <a:rPr sz="1800" spc="-5" dirty="0">
                          <a:latin typeface="Calibri"/>
                          <a:cs typeface="Calibri"/>
                        </a:rPr>
                        <a:t>initial HRA within </a:t>
                      </a:r>
                      <a:r>
                        <a:rPr sz="1800" dirty="0">
                          <a:latin typeface="Calibri"/>
                          <a:cs typeface="Calibri"/>
                        </a:rPr>
                        <a:t>90 </a:t>
                      </a:r>
                      <a:r>
                        <a:rPr sz="1800" spc="-15" dirty="0">
                          <a:latin typeface="Calibri"/>
                          <a:cs typeface="Calibri"/>
                        </a:rPr>
                        <a:t>days </a:t>
                      </a:r>
                      <a:r>
                        <a:rPr sz="1800" spc="-5" dirty="0">
                          <a:latin typeface="Calibri"/>
                          <a:cs typeface="Calibri"/>
                        </a:rPr>
                        <a:t>of  enrollment </a:t>
                      </a:r>
                      <a:r>
                        <a:rPr sz="1800" dirty="0">
                          <a:latin typeface="Calibri"/>
                          <a:cs typeface="Calibri"/>
                        </a:rPr>
                        <a:t>and </a:t>
                      </a:r>
                      <a:r>
                        <a:rPr sz="1800" spc="-5" dirty="0">
                          <a:latin typeface="Calibri"/>
                          <a:cs typeface="Calibri"/>
                        </a:rPr>
                        <a:t>at least annually  </a:t>
                      </a:r>
                      <a:r>
                        <a:rPr sz="1800" spc="-10" dirty="0">
                          <a:latin typeface="Calibri"/>
                          <a:cs typeface="Calibri"/>
                        </a:rPr>
                        <a:t>thereafter </a:t>
                      </a:r>
                      <a:r>
                        <a:rPr sz="1800" spc="-5" dirty="0">
                          <a:latin typeface="Calibri"/>
                          <a:cs typeface="Calibri"/>
                        </a:rPr>
                        <a:t>within </a:t>
                      </a:r>
                      <a:r>
                        <a:rPr sz="1800" dirty="0">
                          <a:latin typeface="Calibri"/>
                          <a:cs typeface="Calibri"/>
                        </a:rPr>
                        <a:t>364 </a:t>
                      </a:r>
                      <a:r>
                        <a:rPr sz="1800" spc="-15" dirty="0">
                          <a:latin typeface="Calibri"/>
                          <a:cs typeface="Calibri"/>
                        </a:rPr>
                        <a:t>days </a:t>
                      </a:r>
                      <a:r>
                        <a:rPr sz="1800" spc="-5" dirty="0">
                          <a:latin typeface="Calibri"/>
                          <a:cs typeface="Calibri"/>
                        </a:rPr>
                        <a:t>of </a:t>
                      </a:r>
                      <a:r>
                        <a:rPr sz="1800" dirty="0">
                          <a:latin typeface="Calibri"/>
                          <a:cs typeface="Calibri"/>
                        </a:rPr>
                        <a:t>the  </a:t>
                      </a:r>
                      <a:r>
                        <a:rPr sz="1800" spc="-10" dirty="0">
                          <a:latin typeface="Calibri"/>
                          <a:cs typeface="Calibri"/>
                        </a:rPr>
                        <a:t>previous</a:t>
                      </a:r>
                      <a:r>
                        <a:rPr sz="1800" spc="10" dirty="0">
                          <a:latin typeface="Calibri"/>
                          <a:cs typeface="Calibri"/>
                        </a:rPr>
                        <a:t> </a:t>
                      </a:r>
                      <a:r>
                        <a:rPr sz="1800" spc="-5" dirty="0">
                          <a:latin typeface="Calibri"/>
                          <a:cs typeface="Calibri"/>
                        </a:rPr>
                        <a:t>HRA</a:t>
                      </a:r>
                      <a:endParaRPr sz="1800" dirty="0">
                        <a:latin typeface="Calibri"/>
                        <a:cs typeface="Calibri"/>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tc>
                  <a:txBody>
                    <a:bodyPr/>
                    <a:lstStyle/>
                    <a:p>
                      <a:pPr marL="285750" indent="-285750">
                        <a:buFont typeface="Arial" charset="0"/>
                        <a:buChar char="•"/>
                      </a:pPr>
                      <a:r>
                        <a:rPr lang="en-US" sz="1800" baseline="0" dirty="0"/>
                        <a:t>Provider Partners NP or RNCC conduct a comprehensive HRA within 90 days of enrollment and at least annually thereafter. </a:t>
                      </a:r>
                    </a:p>
                    <a:p>
                      <a:pPr marL="285750" indent="-285750">
                        <a:buFont typeface="Arial" charset="0"/>
                        <a:buChar char="•"/>
                      </a:pPr>
                      <a:r>
                        <a:rPr lang="en-US" sz="1800" baseline="0" dirty="0"/>
                        <a:t>Interim assessments conducted as needed based on members' condition.</a:t>
                      </a:r>
                    </a:p>
                    <a:p>
                      <a:pPr marL="285750" indent="-285750">
                        <a:buFont typeface="Arial" charset="0"/>
                        <a:buChar char="•"/>
                      </a:pPr>
                      <a:r>
                        <a:rPr lang="en-US" sz="1800" baseline="0" dirty="0"/>
                        <a:t>Member risk level assigned with each assessment and determines NP or RNCC visit frequency.</a:t>
                      </a:r>
                      <a:endParaRPr lang="en-US" sz="1800" dirty="0"/>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1"/>
                  </a:ext>
                </a:extLst>
              </a:tr>
              <a:tr h="1102233">
                <a:tc>
                  <a:txBody>
                    <a:bodyPr/>
                    <a:lstStyle/>
                    <a:p>
                      <a:pPr marL="91440" marR="365125" algn="l">
                        <a:lnSpc>
                          <a:spcPct val="100000"/>
                        </a:lnSpc>
                        <a:spcBef>
                          <a:spcPts val="245"/>
                        </a:spcBef>
                      </a:pPr>
                      <a:r>
                        <a:rPr sz="1800" b="1" spc="-10" dirty="0">
                          <a:latin typeface="Calibri"/>
                          <a:cs typeface="Calibri"/>
                        </a:rPr>
                        <a:t>Individualized  Care </a:t>
                      </a:r>
                      <a:r>
                        <a:rPr sz="1800" b="1" spc="-5" dirty="0">
                          <a:latin typeface="Calibri"/>
                          <a:cs typeface="Calibri"/>
                        </a:rPr>
                        <a:t>Plan</a:t>
                      </a:r>
                      <a:r>
                        <a:rPr sz="1800" b="1" spc="-65" dirty="0">
                          <a:latin typeface="Calibri"/>
                          <a:cs typeface="Calibri"/>
                        </a:rPr>
                        <a:t> </a:t>
                      </a:r>
                      <a:r>
                        <a:rPr sz="1800" b="1" spc="-5" dirty="0">
                          <a:latin typeface="Calibri"/>
                          <a:cs typeface="Calibri"/>
                        </a:rPr>
                        <a:t>(ICP)</a:t>
                      </a:r>
                      <a:endParaRPr sz="1800" b="1" dirty="0">
                        <a:latin typeface="Calibri"/>
                        <a:cs typeface="Calibri"/>
                      </a:endParaRPr>
                    </a:p>
                    <a:p>
                      <a:pPr marL="91440" algn="l">
                        <a:lnSpc>
                          <a:spcPct val="100000"/>
                        </a:lnSpc>
                      </a:pPr>
                      <a:r>
                        <a:rPr sz="1800" dirty="0">
                          <a:solidFill>
                            <a:srgbClr val="C55A11"/>
                          </a:solidFill>
                          <a:latin typeface="Calibri"/>
                          <a:cs typeface="Calibri"/>
                        </a:rPr>
                        <a:t>§42 </a:t>
                      </a:r>
                      <a:r>
                        <a:rPr sz="1800" spc="-5" dirty="0">
                          <a:solidFill>
                            <a:srgbClr val="C55A11"/>
                          </a:solidFill>
                          <a:latin typeface="Calibri"/>
                          <a:cs typeface="Calibri"/>
                        </a:rPr>
                        <a:t>CFR</a:t>
                      </a:r>
                      <a:r>
                        <a:rPr sz="1800" spc="-25" dirty="0">
                          <a:solidFill>
                            <a:srgbClr val="C55A11"/>
                          </a:solidFill>
                          <a:latin typeface="Calibri"/>
                          <a:cs typeface="Calibri"/>
                        </a:rPr>
                        <a:t> </a:t>
                      </a:r>
                      <a:r>
                        <a:rPr sz="1800" spc="-5" dirty="0">
                          <a:solidFill>
                            <a:srgbClr val="C55A11"/>
                          </a:solidFill>
                          <a:latin typeface="Calibri"/>
                          <a:cs typeface="Calibri"/>
                        </a:rPr>
                        <a:t>(f)(1)(ii)</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91440" marR="318135">
                        <a:lnSpc>
                          <a:spcPct val="100000"/>
                        </a:lnSpc>
                        <a:spcBef>
                          <a:spcPts val="245"/>
                        </a:spcBef>
                      </a:pPr>
                      <a:r>
                        <a:rPr sz="1800" dirty="0">
                          <a:latin typeface="Calibri"/>
                          <a:cs typeface="Calibri"/>
                        </a:rPr>
                        <a:t>2) </a:t>
                      </a:r>
                      <a:r>
                        <a:rPr sz="1800" u="heavy" dirty="0">
                          <a:uFill>
                            <a:solidFill>
                              <a:srgbClr val="000000"/>
                            </a:solidFill>
                          </a:uFill>
                          <a:latin typeface="Calibri"/>
                          <a:cs typeface="Calibri"/>
                        </a:rPr>
                        <a:t>All</a:t>
                      </a:r>
                      <a:r>
                        <a:rPr sz="1800" dirty="0">
                          <a:latin typeface="Calibri"/>
                          <a:cs typeface="Calibri"/>
                        </a:rPr>
                        <a:t> </a:t>
                      </a:r>
                      <a:r>
                        <a:rPr sz="1800" spc="-5" dirty="0">
                          <a:latin typeface="Calibri"/>
                          <a:cs typeface="Calibri"/>
                        </a:rPr>
                        <a:t>SNP members must</a:t>
                      </a:r>
                      <a:r>
                        <a:rPr sz="1800" spc="-70" dirty="0">
                          <a:latin typeface="Calibri"/>
                          <a:cs typeface="Calibri"/>
                        </a:rPr>
                        <a:t> </a:t>
                      </a:r>
                      <a:r>
                        <a:rPr sz="1800" spc="-10" dirty="0">
                          <a:latin typeface="Calibri"/>
                          <a:cs typeface="Calibri"/>
                        </a:rPr>
                        <a:t>have </a:t>
                      </a:r>
                      <a:r>
                        <a:rPr sz="1800" dirty="0">
                          <a:latin typeface="Calibri"/>
                          <a:cs typeface="Calibri"/>
                        </a:rPr>
                        <a:t>an ICP </a:t>
                      </a:r>
                      <a:r>
                        <a:rPr sz="1800" spc="-5" dirty="0">
                          <a:latin typeface="Calibri"/>
                          <a:cs typeface="Calibri"/>
                        </a:rPr>
                        <a:t>based on </a:t>
                      </a:r>
                      <a:r>
                        <a:rPr sz="1800" dirty="0">
                          <a:latin typeface="Calibri"/>
                          <a:cs typeface="Calibri"/>
                        </a:rPr>
                        <a:t>the needs </a:t>
                      </a:r>
                      <a:r>
                        <a:rPr sz="1800" spc="-5" dirty="0">
                          <a:latin typeface="Calibri"/>
                          <a:cs typeface="Calibri"/>
                        </a:rPr>
                        <a:t>identified in </a:t>
                      </a:r>
                      <a:r>
                        <a:rPr sz="1800" dirty="0">
                          <a:latin typeface="Calibri"/>
                          <a:cs typeface="Calibri"/>
                        </a:rPr>
                        <a:t>the</a:t>
                      </a:r>
                      <a:r>
                        <a:rPr sz="1800" spc="25" dirty="0">
                          <a:latin typeface="Calibri"/>
                          <a:cs typeface="Calibri"/>
                        </a:rPr>
                        <a:t> </a:t>
                      </a:r>
                      <a:r>
                        <a:rPr sz="1800" spc="-5" dirty="0">
                          <a:latin typeface="Calibri"/>
                          <a:cs typeface="Calibri"/>
                        </a:rPr>
                        <a:t>HRA</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285750" indent="-285750">
                        <a:buFont typeface="Arial" charset="0"/>
                        <a:buChar char="•"/>
                      </a:pPr>
                      <a:r>
                        <a:rPr lang="en-US" sz="1800" dirty="0"/>
                        <a:t>NP/RNCC develops member’s ICP after</a:t>
                      </a:r>
                      <a:r>
                        <a:rPr lang="en-US" sz="1800" baseline="0" dirty="0"/>
                        <a:t> completing the HRA and in the same member visit.</a:t>
                      </a:r>
                    </a:p>
                    <a:p>
                      <a:pPr marL="285750" indent="-285750">
                        <a:buFont typeface="Arial" charset="0"/>
                        <a:buChar char="•"/>
                      </a:pPr>
                      <a:r>
                        <a:rPr lang="en-US" sz="1800" baseline="0" dirty="0"/>
                        <a:t>ICPs reviewed/revised based on members’ goals and condition.</a:t>
                      </a:r>
                      <a:endParaRPr lang="en-US" sz="1800" dirty="0"/>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02"/>
                  </a:ext>
                </a:extLst>
              </a:tr>
              <a:tr h="1230490">
                <a:tc>
                  <a:txBody>
                    <a:bodyPr/>
                    <a:lstStyle/>
                    <a:p>
                      <a:pPr marL="91440" algn="l">
                        <a:lnSpc>
                          <a:spcPct val="100000"/>
                        </a:lnSpc>
                        <a:spcBef>
                          <a:spcPts val="245"/>
                        </a:spcBef>
                      </a:pPr>
                      <a:r>
                        <a:rPr sz="1800" b="1" spc="-10" dirty="0">
                          <a:latin typeface="Calibri"/>
                          <a:cs typeface="Calibri"/>
                        </a:rPr>
                        <a:t>Interdisciplinary</a:t>
                      </a:r>
                      <a:endParaRPr sz="1800" b="1" dirty="0">
                        <a:latin typeface="Calibri"/>
                        <a:cs typeface="Calibri"/>
                      </a:endParaRPr>
                    </a:p>
                    <a:p>
                      <a:pPr marL="91440" algn="l">
                        <a:lnSpc>
                          <a:spcPct val="100000"/>
                        </a:lnSpc>
                        <a:spcBef>
                          <a:spcPts val="5"/>
                        </a:spcBef>
                      </a:pPr>
                      <a:r>
                        <a:rPr sz="1800" b="1" spc="-10" dirty="0">
                          <a:latin typeface="Calibri"/>
                          <a:cs typeface="Calibri"/>
                        </a:rPr>
                        <a:t>Care </a:t>
                      </a:r>
                      <a:r>
                        <a:rPr sz="1800" b="1" spc="-40" dirty="0">
                          <a:latin typeface="Calibri"/>
                          <a:cs typeface="Calibri"/>
                        </a:rPr>
                        <a:t>Team</a:t>
                      </a:r>
                      <a:r>
                        <a:rPr sz="1800" b="1" spc="-5" dirty="0">
                          <a:latin typeface="Calibri"/>
                          <a:cs typeface="Calibri"/>
                        </a:rPr>
                        <a:t> (ICT)</a:t>
                      </a:r>
                      <a:endParaRPr sz="1800" b="1" dirty="0">
                        <a:latin typeface="Calibri"/>
                        <a:cs typeface="Calibri"/>
                      </a:endParaRPr>
                    </a:p>
                    <a:p>
                      <a:pPr marL="91440" algn="l">
                        <a:lnSpc>
                          <a:spcPct val="100000"/>
                        </a:lnSpc>
                      </a:pPr>
                      <a:r>
                        <a:rPr sz="1800" dirty="0">
                          <a:solidFill>
                            <a:srgbClr val="C55A11"/>
                          </a:solidFill>
                          <a:latin typeface="Calibri"/>
                          <a:cs typeface="Calibri"/>
                        </a:rPr>
                        <a:t>§42 </a:t>
                      </a:r>
                      <a:r>
                        <a:rPr sz="1800" spc="-5" dirty="0">
                          <a:solidFill>
                            <a:srgbClr val="C55A11"/>
                          </a:solidFill>
                          <a:latin typeface="Calibri"/>
                          <a:cs typeface="Calibri"/>
                        </a:rPr>
                        <a:t>CFR</a:t>
                      </a:r>
                      <a:r>
                        <a:rPr sz="1800" spc="-30" dirty="0">
                          <a:solidFill>
                            <a:srgbClr val="C55A11"/>
                          </a:solidFill>
                          <a:latin typeface="Calibri"/>
                          <a:cs typeface="Calibri"/>
                        </a:rPr>
                        <a:t> </a:t>
                      </a:r>
                      <a:r>
                        <a:rPr sz="1800" spc="-5" dirty="0">
                          <a:solidFill>
                            <a:srgbClr val="C55A11"/>
                          </a:solidFill>
                          <a:latin typeface="Calibri"/>
                          <a:cs typeface="Calibri"/>
                        </a:rPr>
                        <a:t>(f)(1)(iii)</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91440" marR="299720">
                        <a:lnSpc>
                          <a:spcPct val="100000"/>
                        </a:lnSpc>
                        <a:spcBef>
                          <a:spcPts val="245"/>
                        </a:spcBef>
                      </a:pPr>
                      <a:r>
                        <a:rPr sz="1800" dirty="0">
                          <a:latin typeface="Calibri"/>
                          <a:cs typeface="Calibri"/>
                        </a:rPr>
                        <a:t>3) </a:t>
                      </a:r>
                      <a:r>
                        <a:rPr sz="1800" u="heavy" spc="-5" dirty="0">
                          <a:uFill>
                            <a:solidFill>
                              <a:srgbClr val="000000"/>
                            </a:solidFill>
                          </a:uFill>
                          <a:latin typeface="Calibri"/>
                          <a:cs typeface="Calibri"/>
                        </a:rPr>
                        <a:t>All</a:t>
                      </a:r>
                      <a:r>
                        <a:rPr sz="1800" spc="-5" dirty="0">
                          <a:latin typeface="Calibri"/>
                          <a:cs typeface="Calibri"/>
                        </a:rPr>
                        <a:t> SNP members must </a:t>
                      </a:r>
                      <a:r>
                        <a:rPr sz="1800" spc="-15" dirty="0">
                          <a:latin typeface="Calibri"/>
                          <a:cs typeface="Calibri"/>
                        </a:rPr>
                        <a:t>have </a:t>
                      </a:r>
                      <a:r>
                        <a:rPr sz="1800" dirty="0">
                          <a:latin typeface="Calibri"/>
                          <a:cs typeface="Calibri"/>
                        </a:rPr>
                        <a:t>an ICT </a:t>
                      </a:r>
                      <a:r>
                        <a:rPr sz="1800" spc="-5" dirty="0">
                          <a:latin typeface="Calibri"/>
                          <a:cs typeface="Calibri"/>
                        </a:rPr>
                        <a:t>that </a:t>
                      </a:r>
                      <a:r>
                        <a:rPr sz="1800" spc="-15" dirty="0">
                          <a:latin typeface="Calibri"/>
                          <a:cs typeface="Calibri"/>
                        </a:rPr>
                        <a:t>collaborates </a:t>
                      </a:r>
                      <a:r>
                        <a:rPr sz="1800" spc="-5" dirty="0">
                          <a:latin typeface="Calibri"/>
                          <a:cs typeface="Calibri"/>
                        </a:rPr>
                        <a:t>in </a:t>
                      </a:r>
                      <a:r>
                        <a:rPr sz="1800" spc="-15" dirty="0">
                          <a:latin typeface="Calibri"/>
                          <a:cs typeface="Calibri"/>
                        </a:rPr>
                        <a:t>care </a:t>
                      </a:r>
                      <a:r>
                        <a:rPr sz="1800" spc="-5" dirty="0">
                          <a:latin typeface="Calibri"/>
                          <a:cs typeface="Calibri"/>
                        </a:rPr>
                        <a:t>plan development </a:t>
                      </a:r>
                      <a:r>
                        <a:rPr sz="1800" dirty="0">
                          <a:latin typeface="Calibri"/>
                          <a:cs typeface="Calibri"/>
                        </a:rPr>
                        <a:t>and </a:t>
                      </a:r>
                      <a:r>
                        <a:rPr sz="1800" spc="-5" dirty="0">
                          <a:latin typeface="Calibri"/>
                          <a:cs typeface="Calibri"/>
                        </a:rPr>
                        <a:t>implementation</a:t>
                      </a:r>
                      <a:endParaRPr sz="1800" dirty="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tc>
                  <a:txBody>
                    <a:bodyPr/>
                    <a:lstStyle/>
                    <a:p>
                      <a:pPr marL="285750" indent="-285750">
                        <a:buFont typeface="Arial" charset="0"/>
                        <a:buChar char="•"/>
                      </a:pPr>
                      <a:r>
                        <a:rPr lang="en-US" sz="1800" dirty="0"/>
                        <a:t>The NP and the RNCC are the “hub”</a:t>
                      </a:r>
                      <a:r>
                        <a:rPr lang="en-US" sz="1800" baseline="0" dirty="0"/>
                        <a:t> of each member’s ICT and coordinates communications with other participants.</a:t>
                      </a:r>
                    </a:p>
                    <a:p>
                      <a:pPr marL="285750" indent="-285750">
                        <a:buFont typeface="Arial" charset="0"/>
                        <a:buChar char="•"/>
                      </a:pPr>
                      <a:r>
                        <a:rPr lang="en-US" sz="1800" baseline="0" dirty="0"/>
                        <a:t>The NP or RNCC will talk to you about the member’s HRA results and care plan along with revisions and updates.</a:t>
                      </a:r>
                      <a:endParaRPr lang="en-US" sz="1800" dirty="0"/>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4EA"/>
                    </a:solidFill>
                  </a:tcPr>
                </a:tc>
                <a:extLst>
                  <a:ext uri="{0D108BD9-81ED-4DB2-BD59-A6C34878D82A}">
                    <a16:rowId xmlns:a16="http://schemas.microsoft.com/office/drawing/2014/main" val="10003"/>
                  </a:ext>
                </a:extLst>
              </a:tr>
            </a:tbl>
          </a:graphicData>
        </a:graphic>
      </p:graphicFrame>
      <p:sp>
        <p:nvSpPr>
          <p:cNvPr id="5" name="object 5"/>
          <p:cNvSpPr/>
          <p:nvPr/>
        </p:nvSpPr>
        <p:spPr>
          <a:xfrm>
            <a:off x="213008" y="5739670"/>
            <a:ext cx="763905" cy="676910"/>
          </a:xfrm>
          <a:custGeom>
            <a:avLst/>
            <a:gdLst/>
            <a:ahLst/>
            <a:cxnLst/>
            <a:rect l="l" t="t" r="r" b="b"/>
            <a:pathLst>
              <a:path w="763905" h="676910">
                <a:moveTo>
                  <a:pt x="763524" y="258457"/>
                </a:moveTo>
                <a:lnTo>
                  <a:pt x="0" y="258457"/>
                </a:lnTo>
                <a:lnTo>
                  <a:pt x="235940" y="418198"/>
                </a:lnTo>
                <a:lnTo>
                  <a:pt x="145821" y="676656"/>
                </a:lnTo>
                <a:lnTo>
                  <a:pt x="381762" y="516915"/>
                </a:lnTo>
                <a:lnTo>
                  <a:pt x="562004" y="516915"/>
                </a:lnTo>
                <a:lnTo>
                  <a:pt x="527583" y="418198"/>
                </a:lnTo>
                <a:lnTo>
                  <a:pt x="763524" y="258457"/>
                </a:lnTo>
                <a:close/>
              </a:path>
              <a:path w="763905" h="676910">
                <a:moveTo>
                  <a:pt x="562004" y="516915"/>
                </a:moveTo>
                <a:lnTo>
                  <a:pt x="381762" y="516915"/>
                </a:lnTo>
                <a:lnTo>
                  <a:pt x="617702" y="676656"/>
                </a:lnTo>
                <a:lnTo>
                  <a:pt x="562004" y="516915"/>
                </a:lnTo>
                <a:close/>
              </a:path>
              <a:path w="763905" h="676910">
                <a:moveTo>
                  <a:pt x="381762" y="0"/>
                </a:moveTo>
                <a:lnTo>
                  <a:pt x="291642" y="258457"/>
                </a:lnTo>
                <a:lnTo>
                  <a:pt x="471881" y="258457"/>
                </a:lnTo>
                <a:lnTo>
                  <a:pt x="381762" y="0"/>
                </a:lnTo>
                <a:close/>
              </a:path>
            </a:pathLst>
          </a:custGeom>
          <a:solidFill>
            <a:srgbClr val="FFC000"/>
          </a:solidFill>
        </p:spPr>
        <p:txBody>
          <a:bodyPr wrap="square" lIns="0" tIns="0" rIns="0" bIns="0" rtlCol="0"/>
          <a:lstStyle/>
          <a:p>
            <a:endParaRPr/>
          </a:p>
        </p:txBody>
      </p:sp>
      <p:sp>
        <p:nvSpPr>
          <p:cNvPr id="6" name="object 6"/>
          <p:cNvSpPr/>
          <p:nvPr/>
        </p:nvSpPr>
        <p:spPr>
          <a:xfrm>
            <a:off x="214111" y="5739670"/>
            <a:ext cx="763905" cy="676910"/>
          </a:xfrm>
          <a:custGeom>
            <a:avLst/>
            <a:gdLst/>
            <a:ahLst/>
            <a:cxnLst/>
            <a:rect l="l" t="t" r="r" b="b"/>
            <a:pathLst>
              <a:path w="763905" h="676910">
                <a:moveTo>
                  <a:pt x="0" y="258457"/>
                </a:moveTo>
                <a:lnTo>
                  <a:pt x="291642" y="258457"/>
                </a:lnTo>
                <a:lnTo>
                  <a:pt x="381762" y="0"/>
                </a:lnTo>
                <a:lnTo>
                  <a:pt x="471881" y="258457"/>
                </a:lnTo>
                <a:lnTo>
                  <a:pt x="763524" y="258457"/>
                </a:lnTo>
                <a:lnTo>
                  <a:pt x="527583" y="418198"/>
                </a:lnTo>
                <a:lnTo>
                  <a:pt x="617702" y="676656"/>
                </a:lnTo>
                <a:lnTo>
                  <a:pt x="381762" y="516915"/>
                </a:lnTo>
                <a:lnTo>
                  <a:pt x="145821" y="676656"/>
                </a:lnTo>
                <a:lnTo>
                  <a:pt x="235940" y="418198"/>
                </a:lnTo>
                <a:lnTo>
                  <a:pt x="0" y="258457"/>
                </a:lnTo>
                <a:close/>
              </a:path>
            </a:pathLst>
          </a:custGeom>
          <a:ln w="12191">
            <a:solidFill>
              <a:srgbClr val="FFC000"/>
            </a:solidFill>
          </a:ln>
        </p:spPr>
        <p:txBody>
          <a:bodyPr wrap="square" lIns="0" tIns="0" rIns="0" bIns="0" rtlCol="0"/>
          <a:lstStyle/>
          <a:p>
            <a:endParaRPr/>
          </a:p>
        </p:txBody>
      </p:sp>
      <p:sp>
        <p:nvSpPr>
          <p:cNvPr id="7" name="object 7"/>
          <p:cNvSpPr txBox="1"/>
          <p:nvPr/>
        </p:nvSpPr>
        <p:spPr>
          <a:xfrm>
            <a:off x="1081669" y="5787562"/>
            <a:ext cx="7762338" cy="629018"/>
          </a:xfrm>
          <a:prstGeom prst="rect">
            <a:avLst/>
          </a:prstGeom>
        </p:spPr>
        <p:txBody>
          <a:bodyPr vert="horz" wrap="square" lIns="0" tIns="13335" rIns="0" bIns="0" rtlCol="0">
            <a:spAutoFit/>
          </a:bodyPr>
          <a:lstStyle/>
          <a:p>
            <a:pPr marL="12700">
              <a:lnSpc>
                <a:spcPct val="100000"/>
              </a:lnSpc>
              <a:spcBef>
                <a:spcPts val="105"/>
              </a:spcBef>
            </a:pPr>
            <a:r>
              <a:rPr sz="2000" dirty="0">
                <a:solidFill>
                  <a:schemeClr val="tx1">
                    <a:lumMod val="85000"/>
                    <a:lumOff val="15000"/>
                  </a:schemeClr>
                </a:solidFill>
                <a:latin typeface="Calibri"/>
                <a:cs typeface="Calibri"/>
              </a:rPr>
              <a:t>All of these </a:t>
            </a:r>
            <a:r>
              <a:rPr sz="2000" spc="-5" dirty="0">
                <a:solidFill>
                  <a:schemeClr val="tx1">
                    <a:lumMod val="85000"/>
                    <a:lumOff val="15000"/>
                  </a:schemeClr>
                </a:solidFill>
                <a:latin typeface="Calibri"/>
                <a:cs typeface="Calibri"/>
              </a:rPr>
              <a:t>activities </a:t>
            </a:r>
            <a:r>
              <a:rPr sz="2000" spc="-10" dirty="0">
                <a:solidFill>
                  <a:schemeClr val="tx1">
                    <a:lumMod val="85000"/>
                    <a:lumOff val="15000"/>
                  </a:schemeClr>
                </a:solidFill>
                <a:latin typeface="Calibri"/>
                <a:cs typeface="Calibri"/>
              </a:rPr>
              <a:t>are </a:t>
            </a:r>
            <a:r>
              <a:rPr sz="2000" spc="-5" dirty="0">
                <a:solidFill>
                  <a:schemeClr val="tx1">
                    <a:lumMod val="85000"/>
                    <a:lumOff val="15000"/>
                  </a:schemeClr>
                </a:solidFill>
                <a:latin typeface="Calibri"/>
                <a:cs typeface="Calibri"/>
              </a:rPr>
              <a:t>documented </a:t>
            </a:r>
            <a:r>
              <a:rPr sz="2000" spc="-10" dirty="0">
                <a:solidFill>
                  <a:schemeClr val="tx1">
                    <a:lumMod val="85000"/>
                    <a:lumOff val="15000"/>
                  </a:schemeClr>
                </a:solidFill>
                <a:latin typeface="Calibri"/>
                <a:cs typeface="Calibri"/>
              </a:rPr>
              <a:t>centrally </a:t>
            </a:r>
            <a:r>
              <a:rPr sz="2000" dirty="0">
                <a:solidFill>
                  <a:schemeClr val="tx1">
                    <a:lumMod val="85000"/>
                    <a:lumOff val="15000"/>
                  </a:schemeClr>
                </a:solidFill>
                <a:latin typeface="Calibri"/>
                <a:cs typeface="Calibri"/>
              </a:rPr>
              <a:t>in</a:t>
            </a:r>
            <a:r>
              <a:rPr sz="2000" spc="35" dirty="0">
                <a:solidFill>
                  <a:schemeClr val="tx1">
                    <a:lumMod val="85000"/>
                    <a:lumOff val="15000"/>
                  </a:schemeClr>
                </a:solidFill>
                <a:latin typeface="Calibri"/>
                <a:cs typeface="Calibri"/>
              </a:rPr>
              <a:t> </a:t>
            </a:r>
            <a:r>
              <a:rPr sz="2000" dirty="0">
                <a:solidFill>
                  <a:schemeClr val="tx1">
                    <a:lumMod val="85000"/>
                    <a:lumOff val="15000"/>
                  </a:schemeClr>
                </a:solidFill>
                <a:latin typeface="Calibri"/>
                <a:cs typeface="Calibri"/>
              </a:rPr>
              <a:t>the</a:t>
            </a:r>
            <a:r>
              <a:rPr lang="en-US" sz="2000" dirty="0">
                <a:solidFill>
                  <a:schemeClr val="tx1">
                    <a:lumMod val="85000"/>
                    <a:lumOff val="15000"/>
                  </a:schemeClr>
                </a:solidFill>
                <a:latin typeface="Calibri"/>
                <a:cs typeface="Calibri"/>
              </a:rPr>
              <a:t> </a:t>
            </a:r>
            <a:r>
              <a:rPr sz="2000" spc="-5" dirty="0">
                <a:solidFill>
                  <a:schemeClr val="tx1">
                    <a:lumMod val="85000"/>
                    <a:lumOff val="15000"/>
                  </a:schemeClr>
                </a:solidFill>
                <a:latin typeface="Calibri"/>
                <a:cs typeface="Calibri"/>
              </a:rPr>
              <a:t>member’s </a:t>
            </a:r>
            <a:r>
              <a:rPr sz="2000" dirty="0">
                <a:solidFill>
                  <a:schemeClr val="tx1">
                    <a:lumMod val="85000"/>
                    <a:lumOff val="15000"/>
                  </a:schemeClr>
                </a:solidFill>
                <a:latin typeface="Calibri"/>
                <a:cs typeface="Calibri"/>
              </a:rPr>
              <a:t>chart </a:t>
            </a:r>
            <a:r>
              <a:rPr sz="2000" spc="-15" dirty="0">
                <a:solidFill>
                  <a:schemeClr val="tx1">
                    <a:lumMod val="85000"/>
                    <a:lumOff val="15000"/>
                  </a:schemeClr>
                </a:solidFill>
                <a:latin typeface="Calibri"/>
                <a:cs typeface="Calibri"/>
              </a:rPr>
              <a:t>at </a:t>
            </a:r>
            <a:r>
              <a:rPr sz="2000" dirty="0">
                <a:solidFill>
                  <a:schemeClr val="tx1">
                    <a:lumMod val="85000"/>
                    <a:lumOff val="15000"/>
                  </a:schemeClr>
                </a:solidFill>
                <a:latin typeface="Calibri"/>
                <a:cs typeface="Calibri"/>
              </a:rPr>
              <a:t>the </a:t>
            </a:r>
            <a:r>
              <a:rPr sz="2000" spc="-5" dirty="0">
                <a:solidFill>
                  <a:schemeClr val="tx1">
                    <a:lumMod val="85000"/>
                    <a:lumOff val="15000"/>
                  </a:schemeClr>
                </a:solidFill>
                <a:latin typeface="Calibri"/>
                <a:cs typeface="Calibri"/>
              </a:rPr>
              <a:t>facility </a:t>
            </a:r>
            <a:r>
              <a:rPr sz="2000" dirty="0">
                <a:solidFill>
                  <a:schemeClr val="tx1">
                    <a:lumMod val="85000"/>
                    <a:lumOff val="15000"/>
                  </a:schemeClr>
                </a:solidFill>
                <a:latin typeface="Calibri"/>
                <a:cs typeface="Calibri"/>
              </a:rPr>
              <a:t>as </a:t>
            </a:r>
            <a:r>
              <a:rPr sz="2000" spc="-10" dirty="0">
                <a:solidFill>
                  <a:schemeClr val="tx1">
                    <a:lumMod val="85000"/>
                    <a:lumOff val="15000"/>
                  </a:schemeClr>
                </a:solidFill>
                <a:latin typeface="Calibri"/>
                <a:cs typeface="Calibri"/>
              </a:rPr>
              <a:t>well </a:t>
            </a:r>
            <a:r>
              <a:rPr sz="2000" dirty="0">
                <a:solidFill>
                  <a:schemeClr val="tx1">
                    <a:lumMod val="85000"/>
                    <a:lumOff val="15000"/>
                  </a:schemeClr>
                </a:solidFill>
                <a:latin typeface="Calibri"/>
                <a:cs typeface="Calibri"/>
              </a:rPr>
              <a:t>as in</a:t>
            </a:r>
            <a:r>
              <a:rPr lang="en-US" sz="2000" dirty="0">
                <a:solidFill>
                  <a:schemeClr val="tx1">
                    <a:lumMod val="85000"/>
                    <a:lumOff val="15000"/>
                  </a:schemeClr>
                </a:solidFill>
                <a:latin typeface="Calibri"/>
                <a:cs typeface="Calibri"/>
              </a:rPr>
              <a:t> the </a:t>
            </a:r>
            <a:r>
              <a:rPr sz="2000" spc="-15" dirty="0">
                <a:solidFill>
                  <a:schemeClr val="tx1">
                    <a:lumMod val="85000"/>
                    <a:lumOff val="15000"/>
                  </a:schemeClr>
                </a:solidFill>
                <a:latin typeface="Calibri"/>
                <a:cs typeface="Calibri"/>
              </a:rPr>
              <a:t>P</a:t>
            </a:r>
            <a:r>
              <a:rPr lang="en-US" sz="2000" spc="-15" dirty="0">
                <a:solidFill>
                  <a:schemeClr val="tx1">
                    <a:lumMod val="85000"/>
                    <a:lumOff val="15000"/>
                  </a:schemeClr>
                </a:solidFill>
                <a:latin typeface="Calibri"/>
                <a:cs typeface="Calibri"/>
              </a:rPr>
              <a:t>rovider Partners</a:t>
            </a:r>
            <a:r>
              <a:rPr sz="2000" spc="85" dirty="0">
                <a:solidFill>
                  <a:schemeClr val="tx1">
                    <a:lumMod val="85000"/>
                    <a:lumOff val="15000"/>
                  </a:schemeClr>
                </a:solidFill>
                <a:latin typeface="Calibri"/>
                <a:cs typeface="Calibri"/>
              </a:rPr>
              <a:t> </a:t>
            </a:r>
            <a:r>
              <a:rPr sz="2000" spc="-10" dirty="0">
                <a:solidFill>
                  <a:schemeClr val="tx1">
                    <a:lumMod val="85000"/>
                    <a:lumOff val="15000"/>
                  </a:schemeClr>
                </a:solidFill>
                <a:latin typeface="Calibri"/>
                <a:cs typeface="Calibri"/>
              </a:rPr>
              <a:t>electronic</a:t>
            </a:r>
            <a:r>
              <a:rPr lang="en-US" sz="2000" dirty="0">
                <a:solidFill>
                  <a:schemeClr val="tx1">
                    <a:lumMod val="85000"/>
                    <a:lumOff val="15000"/>
                  </a:schemeClr>
                </a:solidFill>
                <a:latin typeface="Calibri"/>
                <a:cs typeface="Calibri"/>
              </a:rPr>
              <a:t> </a:t>
            </a:r>
            <a:r>
              <a:rPr sz="2000" spc="-5" dirty="0">
                <a:solidFill>
                  <a:schemeClr val="tx1">
                    <a:lumMod val="85000"/>
                    <a:lumOff val="15000"/>
                  </a:schemeClr>
                </a:solidFill>
                <a:latin typeface="Calibri"/>
                <a:cs typeface="Calibri"/>
              </a:rPr>
              <a:t>medical </a:t>
            </a:r>
            <a:r>
              <a:rPr sz="2000" spc="-15" dirty="0">
                <a:solidFill>
                  <a:schemeClr val="tx1">
                    <a:lumMod val="85000"/>
                    <a:lumOff val="15000"/>
                  </a:schemeClr>
                </a:solidFill>
                <a:latin typeface="Calibri"/>
                <a:cs typeface="Calibri"/>
              </a:rPr>
              <a:t>record.</a:t>
            </a:r>
            <a:endParaRPr sz="2000" dirty="0">
              <a:solidFill>
                <a:schemeClr val="tx1">
                  <a:lumMod val="85000"/>
                  <a:lumOff val="15000"/>
                </a:schemeClr>
              </a:solidFill>
              <a:latin typeface="Calibri"/>
              <a:cs typeface="Calibri"/>
            </a:endParaRPr>
          </a:p>
        </p:txBody>
      </p:sp>
      <p:pic>
        <p:nvPicPr>
          <p:cNvPr id="8" name="Picture 7" descr="A logo for a company&#10;&#10;Description automatically generated">
            <a:extLst>
              <a:ext uri="{FF2B5EF4-FFF2-40B4-BE49-F238E27FC236}">
                <a16:creationId xmlns:a16="http://schemas.microsoft.com/office/drawing/2014/main" id="{AEFAAD1C-4A6A-C3C6-E928-575A2A8A7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604" y="5691499"/>
            <a:ext cx="1875653" cy="10542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D92ECF9-7BBC-46E9-A43C-4C8AF4CB6F85}"/>
              </a:ext>
            </a:extLst>
          </p:cNvPr>
          <p:cNvSpPr>
            <a:spLocks noGrp="1"/>
          </p:cNvSpPr>
          <p:nvPr>
            <p:ph type="title"/>
          </p:nvPr>
        </p:nvSpPr>
        <p:spPr/>
        <p:txBody>
          <a:bodyPr/>
          <a:lstStyle/>
          <a:p>
            <a:r>
              <a:rPr lang="en-US" dirty="0"/>
              <a:t>Health Risk Assessment (HRA)</a:t>
            </a:r>
          </a:p>
        </p:txBody>
      </p:sp>
      <p:sp>
        <p:nvSpPr>
          <p:cNvPr id="14" name="Text Placeholder 13">
            <a:extLst>
              <a:ext uri="{FF2B5EF4-FFF2-40B4-BE49-F238E27FC236}">
                <a16:creationId xmlns:a16="http://schemas.microsoft.com/office/drawing/2014/main" id="{E8363BB5-89C0-403B-8B10-AE8BF0B12F56}"/>
              </a:ext>
            </a:extLst>
          </p:cNvPr>
          <p:cNvSpPr>
            <a:spLocks noGrp="1"/>
          </p:cNvSpPr>
          <p:nvPr>
            <p:ph type="body" sz="quarter" idx="13"/>
          </p:nvPr>
        </p:nvSpPr>
        <p:spPr>
          <a:xfrm>
            <a:off x="842963" y="1381125"/>
            <a:ext cx="10845454" cy="3754674"/>
          </a:xfrm>
        </p:spPr>
        <p:txBody>
          <a:bodyPr/>
          <a:lstStyle/>
          <a:p>
            <a:r>
              <a:rPr lang="en-US" dirty="0"/>
              <a:t>Conducted by the RNCC or NP, the HRA identifies the medical, psychosocial, cognitive, functional and mental health needs and risk level of each member.</a:t>
            </a:r>
          </a:p>
          <a:p>
            <a:r>
              <a:rPr lang="en-US" dirty="0"/>
              <a:t>Risk level dictates the member’s visit schedule by the NP or RNCC</a:t>
            </a:r>
          </a:p>
          <a:p>
            <a:pPr lvl="1"/>
            <a:r>
              <a:rPr lang="en-US" dirty="0"/>
              <a:t>For I-SNP Members: </a:t>
            </a:r>
          </a:p>
          <a:p>
            <a:pPr lvl="2"/>
            <a:r>
              <a:rPr lang="en-US" sz="2400" dirty="0"/>
              <a:t>High risk: members are seen </a:t>
            </a:r>
            <a:r>
              <a:rPr lang="en-US" sz="2400" dirty="0">
                <a:solidFill>
                  <a:srgbClr val="C55A11"/>
                </a:solidFill>
              </a:rPr>
              <a:t>at least every 14 days or bimonthly</a:t>
            </a:r>
          </a:p>
          <a:p>
            <a:pPr lvl="2"/>
            <a:r>
              <a:rPr lang="en-US" sz="2400" dirty="0"/>
              <a:t>Low risk: members are seen </a:t>
            </a:r>
            <a:r>
              <a:rPr lang="en-US" sz="2400" dirty="0">
                <a:solidFill>
                  <a:srgbClr val="C55A11"/>
                </a:solidFill>
              </a:rPr>
              <a:t>at least monthly</a:t>
            </a:r>
          </a:p>
          <a:p>
            <a:pPr lvl="1"/>
            <a:r>
              <a:rPr lang="en-US" dirty="0">
                <a:solidFill>
                  <a:schemeClr val="tx1"/>
                </a:solidFill>
              </a:rPr>
              <a:t>For IE-SNP Members: </a:t>
            </a:r>
          </a:p>
          <a:p>
            <a:pPr lvl="2"/>
            <a:r>
              <a:rPr lang="en-US" sz="2400" dirty="0"/>
              <a:t>High risk: members are seen </a:t>
            </a:r>
            <a:r>
              <a:rPr lang="en-US" sz="2400" dirty="0">
                <a:solidFill>
                  <a:srgbClr val="C55A11"/>
                </a:solidFill>
              </a:rPr>
              <a:t>at least monthly</a:t>
            </a:r>
          </a:p>
          <a:p>
            <a:pPr lvl="2"/>
            <a:r>
              <a:rPr lang="en-US" sz="2400" dirty="0"/>
              <a:t>Low risk: members are seen </a:t>
            </a:r>
            <a:r>
              <a:rPr lang="en-US" sz="2400" dirty="0">
                <a:solidFill>
                  <a:srgbClr val="C55A11"/>
                </a:solidFill>
              </a:rPr>
              <a:t>at least quarterly</a:t>
            </a:r>
          </a:p>
        </p:txBody>
      </p:sp>
      <p:sp>
        <p:nvSpPr>
          <p:cNvPr id="15" name="Rectangle 14">
            <a:extLst>
              <a:ext uri="{FF2B5EF4-FFF2-40B4-BE49-F238E27FC236}">
                <a16:creationId xmlns:a16="http://schemas.microsoft.com/office/drawing/2014/main" id="{FCAC083E-FDA8-49B6-BC21-66E27786DDE5}"/>
              </a:ext>
            </a:extLst>
          </p:cNvPr>
          <p:cNvSpPr/>
          <p:nvPr/>
        </p:nvSpPr>
        <p:spPr>
          <a:xfrm>
            <a:off x="1699956" y="2963917"/>
            <a:ext cx="8314006" cy="788276"/>
          </a:xfrm>
          <a:prstGeom prst="rect">
            <a:avLst/>
          </a:prstGeom>
          <a:noFill/>
          <a:ln>
            <a:solidFill>
              <a:srgbClr val="004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123E9A-1A89-D488-B311-0325F9FD39C9}"/>
              </a:ext>
            </a:extLst>
          </p:cNvPr>
          <p:cNvSpPr/>
          <p:nvPr/>
        </p:nvSpPr>
        <p:spPr>
          <a:xfrm>
            <a:off x="1699956" y="4106312"/>
            <a:ext cx="6056678" cy="859825"/>
          </a:xfrm>
          <a:prstGeom prst="rect">
            <a:avLst/>
          </a:prstGeom>
          <a:noFill/>
          <a:ln>
            <a:solidFill>
              <a:srgbClr val="004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119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720725" y="2752090"/>
            <a:ext cx="763905" cy="676910"/>
          </a:xfrm>
          <a:custGeom>
            <a:avLst/>
            <a:gdLst/>
            <a:ahLst/>
            <a:cxnLst/>
            <a:rect l="l" t="t" r="r" b="b"/>
            <a:pathLst>
              <a:path w="763905" h="676910">
                <a:moveTo>
                  <a:pt x="763524" y="258444"/>
                </a:moveTo>
                <a:lnTo>
                  <a:pt x="0" y="258444"/>
                </a:lnTo>
                <a:lnTo>
                  <a:pt x="235940" y="418198"/>
                </a:lnTo>
                <a:lnTo>
                  <a:pt x="145821" y="676655"/>
                </a:lnTo>
                <a:lnTo>
                  <a:pt x="381762" y="516915"/>
                </a:lnTo>
                <a:lnTo>
                  <a:pt x="562004" y="516915"/>
                </a:lnTo>
                <a:lnTo>
                  <a:pt x="527583" y="418198"/>
                </a:lnTo>
                <a:lnTo>
                  <a:pt x="763524" y="258444"/>
                </a:lnTo>
                <a:close/>
              </a:path>
              <a:path w="763905" h="676910">
                <a:moveTo>
                  <a:pt x="562004" y="516915"/>
                </a:moveTo>
                <a:lnTo>
                  <a:pt x="381762" y="516915"/>
                </a:lnTo>
                <a:lnTo>
                  <a:pt x="617702" y="676655"/>
                </a:lnTo>
                <a:lnTo>
                  <a:pt x="562004" y="516915"/>
                </a:lnTo>
                <a:close/>
              </a:path>
              <a:path w="763905" h="676910">
                <a:moveTo>
                  <a:pt x="381762" y="0"/>
                </a:moveTo>
                <a:lnTo>
                  <a:pt x="291642" y="258444"/>
                </a:lnTo>
                <a:lnTo>
                  <a:pt x="471881" y="258444"/>
                </a:lnTo>
                <a:lnTo>
                  <a:pt x="381762" y="0"/>
                </a:lnTo>
                <a:close/>
              </a:path>
            </a:pathLst>
          </a:custGeom>
          <a:solidFill>
            <a:srgbClr val="FFC000"/>
          </a:solidFill>
        </p:spPr>
        <p:txBody>
          <a:bodyPr wrap="square" lIns="0" tIns="0" rIns="0" bIns="0" rtlCol="0"/>
          <a:lstStyle/>
          <a:p>
            <a:endParaRPr/>
          </a:p>
        </p:txBody>
      </p:sp>
      <p:sp>
        <p:nvSpPr>
          <p:cNvPr id="13" name="Title 12">
            <a:extLst>
              <a:ext uri="{FF2B5EF4-FFF2-40B4-BE49-F238E27FC236}">
                <a16:creationId xmlns:a16="http://schemas.microsoft.com/office/drawing/2014/main" id="{4D92ECF9-7BBC-46E9-A43C-4C8AF4CB6F85}"/>
              </a:ext>
            </a:extLst>
          </p:cNvPr>
          <p:cNvSpPr>
            <a:spLocks noGrp="1"/>
          </p:cNvSpPr>
          <p:nvPr>
            <p:ph type="title"/>
          </p:nvPr>
        </p:nvSpPr>
        <p:spPr/>
        <p:txBody>
          <a:bodyPr/>
          <a:lstStyle/>
          <a:p>
            <a:r>
              <a:rPr lang="en-US" dirty="0"/>
              <a:t>Health Risk Assessment (HRA)</a:t>
            </a:r>
          </a:p>
        </p:txBody>
      </p:sp>
      <p:sp>
        <p:nvSpPr>
          <p:cNvPr id="14" name="Text Placeholder 13">
            <a:extLst>
              <a:ext uri="{FF2B5EF4-FFF2-40B4-BE49-F238E27FC236}">
                <a16:creationId xmlns:a16="http://schemas.microsoft.com/office/drawing/2014/main" id="{E8363BB5-89C0-403B-8B10-AE8BF0B12F56}"/>
              </a:ext>
            </a:extLst>
          </p:cNvPr>
          <p:cNvSpPr>
            <a:spLocks noGrp="1"/>
          </p:cNvSpPr>
          <p:nvPr>
            <p:ph type="body" sz="quarter" idx="13"/>
          </p:nvPr>
        </p:nvSpPr>
        <p:spPr/>
        <p:txBody>
          <a:bodyPr/>
          <a:lstStyle/>
          <a:p>
            <a:r>
              <a:rPr lang="en-US" dirty="0"/>
              <a:t>The member is reassessed if there is a change in health condition or care transition</a:t>
            </a:r>
          </a:p>
          <a:p>
            <a:r>
              <a:rPr lang="en-US" dirty="0"/>
              <a:t>HRA findings are used to develop/update the member’s care plan</a:t>
            </a:r>
          </a:p>
          <a:p>
            <a:pPr lvl="1"/>
            <a:r>
              <a:rPr lang="en-US" dirty="0">
                <a:solidFill>
                  <a:schemeClr val="tx1">
                    <a:lumMod val="85000"/>
                    <a:lumOff val="15000"/>
                  </a:schemeClr>
                </a:solidFill>
              </a:rPr>
              <a:t>100% of Provider Partners members must have a completed HRA.</a:t>
            </a:r>
            <a:r>
              <a:rPr lang="en-US" sz="2000" dirty="0">
                <a:solidFill>
                  <a:schemeClr val="tx1">
                    <a:lumMod val="85000"/>
                    <a:lumOff val="15000"/>
                  </a:schemeClr>
                </a:solidFill>
              </a:rPr>
              <a:t> </a:t>
            </a:r>
            <a:r>
              <a:rPr lang="en-US" dirty="0">
                <a:solidFill>
                  <a:schemeClr val="tx1">
                    <a:lumMod val="85000"/>
                    <a:lumOff val="15000"/>
                  </a:schemeClr>
                </a:solidFill>
              </a:rPr>
              <a:t>For members who refuse or are not cognitively able to participate in certain sections of the HRA, the NP or RNCC will look at the member’s record and current diagnoses to inform the care plan.</a:t>
            </a:r>
          </a:p>
          <a:p>
            <a:endParaRPr lang="en-US" dirty="0"/>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45C8E8A-272B-4DD8-82EC-91C8036C0542}"/>
              </a:ext>
            </a:extLst>
          </p:cNvPr>
          <p:cNvSpPr>
            <a:spLocks noGrp="1"/>
          </p:cNvSpPr>
          <p:nvPr>
            <p:ph type="body" sz="quarter" idx="13"/>
          </p:nvPr>
        </p:nvSpPr>
        <p:spPr>
          <a:xfrm>
            <a:off x="842963" y="1381125"/>
            <a:ext cx="7317626" cy="48387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Tailored to the needs and preferences of the  member as identified by the HRA</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Shared with member/responsible party, facility staff,  the PCP and key specialists, as needed</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Clinical practice guidelines applied</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4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Reviewed/updated by the NP or RNCC on a routine basis and at least monthly in accordance with member risk level</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a:p>
            <a:pPr marL="0" indent="0">
              <a:buNone/>
            </a:pPr>
            <a:endParaRPr lang="en-US" dirty="0"/>
          </a:p>
        </p:txBody>
      </p:sp>
      <p:sp>
        <p:nvSpPr>
          <p:cNvPr id="3" name="object 3"/>
          <p:cNvSpPr/>
          <p:nvPr/>
        </p:nvSpPr>
        <p:spPr>
          <a:xfrm>
            <a:off x="8292073" y="1381125"/>
            <a:ext cx="2737104" cy="273862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94131" y="4888991"/>
            <a:ext cx="765175" cy="676910"/>
          </a:xfrm>
          <a:custGeom>
            <a:avLst/>
            <a:gdLst/>
            <a:ahLst/>
            <a:cxnLst/>
            <a:rect l="l" t="t" r="r" b="b"/>
            <a:pathLst>
              <a:path w="765175" h="676910">
                <a:moveTo>
                  <a:pt x="765048" y="258444"/>
                </a:moveTo>
                <a:lnTo>
                  <a:pt x="0" y="258444"/>
                </a:lnTo>
                <a:lnTo>
                  <a:pt x="236410" y="418210"/>
                </a:lnTo>
                <a:lnTo>
                  <a:pt x="146113" y="676655"/>
                </a:lnTo>
                <a:lnTo>
                  <a:pt x="382524" y="516889"/>
                </a:lnTo>
                <a:lnTo>
                  <a:pt x="563114" y="516889"/>
                </a:lnTo>
                <a:lnTo>
                  <a:pt x="528637" y="418210"/>
                </a:lnTo>
                <a:lnTo>
                  <a:pt x="765048" y="258444"/>
                </a:lnTo>
                <a:close/>
              </a:path>
              <a:path w="765175" h="676910">
                <a:moveTo>
                  <a:pt x="563114" y="516889"/>
                </a:moveTo>
                <a:lnTo>
                  <a:pt x="382524" y="516889"/>
                </a:lnTo>
                <a:lnTo>
                  <a:pt x="618934" y="676655"/>
                </a:lnTo>
                <a:lnTo>
                  <a:pt x="563114" y="516889"/>
                </a:lnTo>
                <a:close/>
              </a:path>
              <a:path w="765175" h="676910">
                <a:moveTo>
                  <a:pt x="382524" y="0"/>
                </a:moveTo>
                <a:lnTo>
                  <a:pt x="292227" y="258444"/>
                </a:lnTo>
                <a:lnTo>
                  <a:pt x="472821" y="258444"/>
                </a:lnTo>
                <a:lnTo>
                  <a:pt x="382524" y="0"/>
                </a:lnTo>
                <a:close/>
              </a:path>
            </a:pathLst>
          </a:custGeom>
          <a:solidFill>
            <a:srgbClr val="FFD966"/>
          </a:solidFill>
        </p:spPr>
        <p:txBody>
          <a:bodyPr wrap="square" lIns="0" tIns="0" rIns="0" bIns="0" rtlCol="0"/>
          <a:lstStyle/>
          <a:p>
            <a:endParaRPr/>
          </a:p>
        </p:txBody>
      </p:sp>
      <p:sp>
        <p:nvSpPr>
          <p:cNvPr id="6" name="object 6"/>
          <p:cNvSpPr/>
          <p:nvPr/>
        </p:nvSpPr>
        <p:spPr>
          <a:xfrm>
            <a:off x="294131" y="4888991"/>
            <a:ext cx="765175" cy="676910"/>
          </a:xfrm>
          <a:custGeom>
            <a:avLst/>
            <a:gdLst/>
            <a:ahLst/>
            <a:cxnLst/>
            <a:rect l="l" t="t" r="r" b="b"/>
            <a:pathLst>
              <a:path w="765175" h="676910">
                <a:moveTo>
                  <a:pt x="0" y="258444"/>
                </a:moveTo>
                <a:lnTo>
                  <a:pt x="292227" y="258444"/>
                </a:lnTo>
                <a:lnTo>
                  <a:pt x="382524" y="0"/>
                </a:lnTo>
                <a:lnTo>
                  <a:pt x="472821" y="258444"/>
                </a:lnTo>
                <a:lnTo>
                  <a:pt x="765048" y="258444"/>
                </a:lnTo>
                <a:lnTo>
                  <a:pt x="528637" y="418210"/>
                </a:lnTo>
                <a:lnTo>
                  <a:pt x="618934" y="676655"/>
                </a:lnTo>
                <a:lnTo>
                  <a:pt x="382524" y="516889"/>
                </a:lnTo>
                <a:lnTo>
                  <a:pt x="146113" y="676655"/>
                </a:lnTo>
                <a:lnTo>
                  <a:pt x="236410" y="418210"/>
                </a:lnTo>
                <a:lnTo>
                  <a:pt x="0" y="258444"/>
                </a:lnTo>
                <a:close/>
              </a:path>
            </a:pathLst>
          </a:custGeom>
          <a:ln w="12192">
            <a:solidFill>
              <a:srgbClr val="FFFF00"/>
            </a:solidFill>
          </a:ln>
        </p:spPr>
        <p:txBody>
          <a:bodyPr wrap="square" lIns="0" tIns="0" rIns="0" bIns="0" rtlCol="0"/>
          <a:lstStyle/>
          <a:p>
            <a:endParaRPr/>
          </a:p>
        </p:txBody>
      </p:sp>
      <p:sp>
        <p:nvSpPr>
          <p:cNvPr id="13" name="Title 12">
            <a:extLst>
              <a:ext uri="{FF2B5EF4-FFF2-40B4-BE49-F238E27FC236}">
                <a16:creationId xmlns:a16="http://schemas.microsoft.com/office/drawing/2014/main" id="{550A22A0-8078-45AB-8CD0-AA45F7F8332F}"/>
              </a:ext>
            </a:extLst>
          </p:cNvPr>
          <p:cNvSpPr txBox="1">
            <a:spLocks/>
          </p:cNvSpPr>
          <p:nvPr/>
        </p:nvSpPr>
        <p:spPr>
          <a:xfrm>
            <a:off x="838200" y="365125"/>
            <a:ext cx="10515600" cy="852821"/>
          </a:xfr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Calibri Light"/>
                <a:ea typeface="+mj-ea"/>
                <a:cs typeface="Calibri Light"/>
              </a:defRPr>
            </a:lvl1pPr>
          </a:lstStyle>
          <a:p>
            <a:r>
              <a:rPr lang="en-US" dirty="0">
                <a:solidFill>
                  <a:srgbClr val="002060"/>
                </a:solidFill>
              </a:rPr>
              <a:t>Individualized Care Plan (ICP) </a:t>
            </a:r>
          </a:p>
        </p:txBody>
      </p:sp>
      <p:sp>
        <p:nvSpPr>
          <p:cNvPr id="14" name="object 9">
            <a:extLst>
              <a:ext uri="{FF2B5EF4-FFF2-40B4-BE49-F238E27FC236}">
                <a16:creationId xmlns:a16="http://schemas.microsoft.com/office/drawing/2014/main" id="{FE14B087-9DD7-42B0-9338-7BD5CE604853}"/>
              </a:ext>
            </a:extLst>
          </p:cNvPr>
          <p:cNvSpPr txBox="1"/>
          <p:nvPr/>
        </p:nvSpPr>
        <p:spPr>
          <a:xfrm>
            <a:off x="1059305" y="4937524"/>
            <a:ext cx="9969872" cy="936154"/>
          </a:xfrm>
          <a:prstGeom prst="rect">
            <a:avLst/>
          </a:prstGeom>
        </p:spPr>
        <p:txBody>
          <a:bodyPr vert="horz" wrap="square" lIns="0" tIns="12700" rIns="0" bIns="0" rtlCol="0">
            <a:spAutoFit/>
          </a:bodyPr>
          <a:lstStyle/>
          <a:p>
            <a:r>
              <a:rPr lang="en-US" sz="2000" dirty="0">
                <a:solidFill>
                  <a:schemeClr val="tx2"/>
                </a:solidFill>
              </a:rPr>
              <a:t>The NP or RNCC will contact you to discuss your patient’s ICP and will make any necessary edits based on your feedback. If you see a member outside of the facility, please send clinical notes to the facility for incorporation into the member’s chart and care plan.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3D9C857-1BDF-44BD-8DF4-D38BDA28A7E2}"/>
              </a:ext>
            </a:extLst>
          </p:cNvPr>
          <p:cNvSpPr>
            <a:spLocks noGrp="1"/>
          </p:cNvSpPr>
          <p:nvPr>
            <p:ph type="title"/>
          </p:nvPr>
        </p:nvSpPr>
        <p:spPr/>
        <p:txBody>
          <a:bodyPr/>
          <a:lstStyle/>
          <a:p>
            <a:r>
              <a:rPr lang="en-US" dirty="0"/>
              <a:t>Individualized Care Plan (ICP) Goals </a:t>
            </a:r>
          </a:p>
        </p:txBody>
      </p:sp>
      <p:sp>
        <p:nvSpPr>
          <p:cNvPr id="2" name="Text Placeholder 1">
            <a:extLst>
              <a:ext uri="{FF2B5EF4-FFF2-40B4-BE49-F238E27FC236}">
                <a16:creationId xmlns:a16="http://schemas.microsoft.com/office/drawing/2014/main" id="{4EBEAD54-6A9A-4335-9546-32B1A567C5BA}"/>
              </a:ext>
            </a:extLst>
          </p:cNvPr>
          <p:cNvSpPr>
            <a:spLocks noGrp="1"/>
          </p:cNvSpPr>
          <p:nvPr>
            <p:ph type="body" sz="quarter" idx="13"/>
          </p:nvPr>
        </p:nvSpPr>
        <p:spPr>
          <a:xfrm>
            <a:off x="842962" y="1381125"/>
            <a:ext cx="8007739" cy="4365494"/>
          </a:xfrm>
        </p:spPr>
        <p:txBody>
          <a:bodyPr/>
          <a:lstStyle/>
          <a:p>
            <a:pPr marL="0" indent="0">
              <a:buNone/>
            </a:pPr>
            <a:r>
              <a:rPr lang="en-US" dirty="0"/>
              <a:t>ICP goals must be based on the </a:t>
            </a:r>
            <a:r>
              <a:rPr lang="en-US" dirty="0">
                <a:solidFill>
                  <a:srgbClr val="FF0000"/>
                </a:solidFill>
              </a:rPr>
              <a:t>SMART</a:t>
            </a:r>
            <a:r>
              <a:rPr lang="en-US" dirty="0"/>
              <a:t> Measurable Goal Model</a:t>
            </a:r>
          </a:p>
          <a:p>
            <a:r>
              <a:rPr lang="en-US" dirty="0">
                <a:solidFill>
                  <a:srgbClr val="FF0000"/>
                </a:solidFill>
              </a:rPr>
              <a:t>S</a:t>
            </a:r>
            <a:r>
              <a:rPr lang="en-US" dirty="0"/>
              <a:t>pecific – Exactly what is to be learned/accomplished by the member</a:t>
            </a:r>
          </a:p>
          <a:p>
            <a:r>
              <a:rPr lang="en-US" dirty="0">
                <a:solidFill>
                  <a:srgbClr val="FF0000"/>
                </a:solidFill>
              </a:rPr>
              <a:t>M</a:t>
            </a:r>
            <a:r>
              <a:rPr lang="en-US" dirty="0"/>
              <a:t>easurable – A quantifiable goal and specific result that can be captured, reported and documented in the ICP.  </a:t>
            </a:r>
          </a:p>
          <a:p>
            <a:r>
              <a:rPr lang="en-US" dirty="0">
                <a:solidFill>
                  <a:srgbClr val="FF0000"/>
                </a:solidFill>
              </a:rPr>
              <a:t>A</a:t>
            </a:r>
            <a:r>
              <a:rPr lang="en-US" dirty="0"/>
              <a:t>ttainable – Goal is achievable by the member. </a:t>
            </a:r>
          </a:p>
          <a:p>
            <a:r>
              <a:rPr lang="en-US" dirty="0">
                <a:solidFill>
                  <a:srgbClr val="FF0000"/>
                </a:solidFill>
              </a:rPr>
              <a:t>R</a:t>
            </a:r>
            <a:r>
              <a:rPr lang="en-US" dirty="0"/>
              <a:t>elevant – Goal is clearly linked to health status. </a:t>
            </a:r>
          </a:p>
          <a:p>
            <a:r>
              <a:rPr lang="en-US" dirty="0">
                <a:solidFill>
                  <a:srgbClr val="FF0000"/>
                </a:solidFill>
              </a:rPr>
              <a:t>T</a:t>
            </a:r>
            <a:r>
              <a:rPr lang="en-US" dirty="0"/>
              <a:t>ime-Bound – The deadline or time period to motivate and evaluate is specific in terms of specific date, number of days/weeks/months or calendar year. </a:t>
            </a:r>
          </a:p>
          <a:p>
            <a:endParaRPr lang="en-US" dirty="0"/>
          </a:p>
        </p:txBody>
      </p:sp>
      <p:pic>
        <p:nvPicPr>
          <p:cNvPr id="7" name="Picture 6" descr="People powered Health diagram of patients and health professionals all ..."/>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11499" y="1555106"/>
            <a:ext cx="2737538" cy="2737538"/>
          </a:xfrm>
          <a:prstGeom prst="rect">
            <a:avLst/>
          </a:prstGeom>
        </p:spPr>
      </p:pic>
      <p:sp>
        <p:nvSpPr>
          <p:cNvPr id="9" name="TextBox 8"/>
          <p:cNvSpPr txBox="1"/>
          <p:nvPr/>
        </p:nvSpPr>
        <p:spPr>
          <a:xfrm>
            <a:off x="974660" y="5746619"/>
            <a:ext cx="6775180" cy="646331"/>
          </a:xfrm>
          <a:prstGeom prst="rect">
            <a:avLst/>
          </a:prstGeom>
          <a:noFill/>
        </p:spPr>
        <p:txBody>
          <a:bodyPr wrap="square" rtlCol="0">
            <a:spAutoFit/>
          </a:bodyPr>
          <a:lstStyle/>
          <a:p>
            <a:r>
              <a:rPr lang="en-US" dirty="0">
                <a:solidFill>
                  <a:schemeClr val="tx2"/>
                </a:solidFill>
              </a:rPr>
              <a:t>Goals and objectives are tailored to a member’s unique and individual needs</a:t>
            </a:r>
          </a:p>
        </p:txBody>
      </p:sp>
      <p:pic>
        <p:nvPicPr>
          <p:cNvPr id="3" name="Picture 2">
            <a:extLst>
              <a:ext uri="{FF2B5EF4-FFF2-40B4-BE49-F238E27FC236}">
                <a16:creationId xmlns:a16="http://schemas.microsoft.com/office/drawing/2014/main" id="{AD2770DB-3D73-1191-82DE-40E15824730A}"/>
              </a:ext>
            </a:extLst>
          </p:cNvPr>
          <p:cNvPicPr>
            <a:picLocks noChangeAspect="1"/>
          </p:cNvPicPr>
          <p:nvPr/>
        </p:nvPicPr>
        <p:blipFill>
          <a:blip r:embed="rId3"/>
          <a:stretch>
            <a:fillRect/>
          </a:stretch>
        </p:blipFill>
        <p:spPr>
          <a:xfrm>
            <a:off x="140648" y="5716235"/>
            <a:ext cx="768163" cy="676715"/>
          </a:xfrm>
          <a:prstGeom prst="rect">
            <a:avLst/>
          </a:prstGeom>
        </p:spPr>
      </p:pic>
    </p:spTree>
    <p:extLst>
      <p:ext uri="{BB962C8B-B14F-4D97-AF65-F5344CB8AC3E}">
        <p14:creationId xmlns:p14="http://schemas.microsoft.com/office/powerpoint/2010/main" val="402314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616696" y="1620127"/>
            <a:ext cx="2737104" cy="273862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38327" y="5248655"/>
            <a:ext cx="763905" cy="676910"/>
          </a:xfrm>
          <a:custGeom>
            <a:avLst/>
            <a:gdLst/>
            <a:ahLst/>
            <a:cxnLst/>
            <a:rect l="l" t="t" r="r" b="b"/>
            <a:pathLst>
              <a:path w="763905" h="676910">
                <a:moveTo>
                  <a:pt x="763524" y="258445"/>
                </a:moveTo>
                <a:lnTo>
                  <a:pt x="0" y="258445"/>
                </a:lnTo>
                <a:lnTo>
                  <a:pt x="235940" y="418198"/>
                </a:lnTo>
                <a:lnTo>
                  <a:pt x="145821" y="676656"/>
                </a:lnTo>
                <a:lnTo>
                  <a:pt x="381762" y="516915"/>
                </a:lnTo>
                <a:lnTo>
                  <a:pt x="562004" y="516915"/>
                </a:lnTo>
                <a:lnTo>
                  <a:pt x="527583" y="418198"/>
                </a:lnTo>
                <a:lnTo>
                  <a:pt x="763524" y="258445"/>
                </a:lnTo>
                <a:close/>
              </a:path>
              <a:path w="763905" h="676910">
                <a:moveTo>
                  <a:pt x="562004" y="516915"/>
                </a:moveTo>
                <a:lnTo>
                  <a:pt x="381762" y="516915"/>
                </a:lnTo>
                <a:lnTo>
                  <a:pt x="617702" y="676656"/>
                </a:lnTo>
                <a:lnTo>
                  <a:pt x="562004" y="516915"/>
                </a:lnTo>
                <a:close/>
              </a:path>
              <a:path w="763905" h="676910">
                <a:moveTo>
                  <a:pt x="381762" y="0"/>
                </a:moveTo>
                <a:lnTo>
                  <a:pt x="291642" y="258445"/>
                </a:lnTo>
                <a:lnTo>
                  <a:pt x="471881" y="258445"/>
                </a:lnTo>
                <a:lnTo>
                  <a:pt x="381762" y="0"/>
                </a:lnTo>
                <a:close/>
              </a:path>
            </a:pathLst>
          </a:custGeom>
          <a:solidFill>
            <a:srgbClr val="FFD966"/>
          </a:solidFill>
        </p:spPr>
        <p:txBody>
          <a:bodyPr wrap="square" lIns="0" tIns="0" rIns="0" bIns="0" rtlCol="0"/>
          <a:lstStyle/>
          <a:p>
            <a:endParaRPr/>
          </a:p>
        </p:txBody>
      </p:sp>
      <p:sp>
        <p:nvSpPr>
          <p:cNvPr id="6" name="object 6"/>
          <p:cNvSpPr/>
          <p:nvPr/>
        </p:nvSpPr>
        <p:spPr>
          <a:xfrm>
            <a:off x="338327" y="5248655"/>
            <a:ext cx="763905" cy="676910"/>
          </a:xfrm>
          <a:custGeom>
            <a:avLst/>
            <a:gdLst/>
            <a:ahLst/>
            <a:cxnLst/>
            <a:rect l="l" t="t" r="r" b="b"/>
            <a:pathLst>
              <a:path w="763905" h="676910">
                <a:moveTo>
                  <a:pt x="0" y="258445"/>
                </a:moveTo>
                <a:lnTo>
                  <a:pt x="291642" y="258445"/>
                </a:lnTo>
                <a:lnTo>
                  <a:pt x="381762" y="0"/>
                </a:lnTo>
                <a:lnTo>
                  <a:pt x="471881" y="258445"/>
                </a:lnTo>
                <a:lnTo>
                  <a:pt x="763524" y="258445"/>
                </a:lnTo>
                <a:lnTo>
                  <a:pt x="527583" y="418198"/>
                </a:lnTo>
                <a:lnTo>
                  <a:pt x="617702" y="676656"/>
                </a:lnTo>
                <a:lnTo>
                  <a:pt x="381762" y="516915"/>
                </a:lnTo>
                <a:lnTo>
                  <a:pt x="145821" y="676656"/>
                </a:lnTo>
                <a:lnTo>
                  <a:pt x="235940" y="418198"/>
                </a:lnTo>
                <a:lnTo>
                  <a:pt x="0" y="258445"/>
                </a:lnTo>
                <a:close/>
              </a:path>
            </a:pathLst>
          </a:custGeom>
          <a:ln w="12192">
            <a:solidFill>
              <a:srgbClr val="FFFF00"/>
            </a:solidFill>
          </a:ln>
        </p:spPr>
        <p:txBody>
          <a:bodyPr wrap="square" lIns="0" tIns="0" rIns="0" bIns="0" rtlCol="0"/>
          <a:lstStyle/>
          <a:p>
            <a:endParaRPr/>
          </a:p>
        </p:txBody>
      </p:sp>
      <p:sp>
        <p:nvSpPr>
          <p:cNvPr id="7" name="object 7"/>
          <p:cNvSpPr txBox="1"/>
          <p:nvPr/>
        </p:nvSpPr>
        <p:spPr>
          <a:xfrm>
            <a:off x="1187354" y="5240438"/>
            <a:ext cx="7468980" cy="629018"/>
          </a:xfrm>
          <a:prstGeom prst="rect">
            <a:avLst/>
          </a:prstGeom>
        </p:spPr>
        <p:txBody>
          <a:bodyPr vert="horz" wrap="square" lIns="0" tIns="13335" rIns="0" bIns="0" rtlCol="0">
            <a:spAutoFit/>
          </a:bodyPr>
          <a:lstStyle/>
          <a:p>
            <a:r>
              <a:rPr lang="en-US" sz="2000" dirty="0">
                <a:solidFill>
                  <a:schemeClr val="tx2"/>
                </a:solidFill>
              </a:rPr>
              <a:t>Please participate in ICT care planning meetings if requested and contact the NP or RNCC to discuss changes to the member’s care plan.</a:t>
            </a:r>
          </a:p>
        </p:txBody>
      </p:sp>
      <p:sp>
        <p:nvSpPr>
          <p:cNvPr id="8" name="Title 12">
            <a:extLst>
              <a:ext uri="{FF2B5EF4-FFF2-40B4-BE49-F238E27FC236}">
                <a16:creationId xmlns:a16="http://schemas.microsoft.com/office/drawing/2014/main" id="{D6DAA6A9-895D-40D2-938F-8244A8FE9921}"/>
              </a:ext>
            </a:extLst>
          </p:cNvPr>
          <p:cNvSpPr txBox="1">
            <a:spLocks/>
          </p:cNvSpPr>
          <p:nvPr/>
        </p:nvSpPr>
        <p:spPr>
          <a:xfrm>
            <a:off x="838200" y="365125"/>
            <a:ext cx="10515600" cy="852821"/>
          </a:xfr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Calibri Light"/>
                <a:ea typeface="+mj-ea"/>
                <a:cs typeface="Calibri Light"/>
              </a:defRPr>
            </a:lvl1pPr>
          </a:lstStyle>
          <a:p>
            <a:r>
              <a:rPr lang="en-US" dirty="0">
                <a:solidFill>
                  <a:srgbClr val="002060"/>
                </a:solidFill>
              </a:rPr>
              <a:t>Individualized Care Team (ICT) </a:t>
            </a:r>
          </a:p>
        </p:txBody>
      </p:sp>
      <p:sp>
        <p:nvSpPr>
          <p:cNvPr id="10" name="Text Placeholder 3">
            <a:extLst>
              <a:ext uri="{FF2B5EF4-FFF2-40B4-BE49-F238E27FC236}">
                <a16:creationId xmlns:a16="http://schemas.microsoft.com/office/drawing/2014/main" id="{85041899-7708-4305-B61B-346B03151578}"/>
              </a:ext>
            </a:extLst>
          </p:cNvPr>
          <p:cNvSpPr txBox="1">
            <a:spLocks/>
          </p:cNvSpPr>
          <p:nvPr/>
        </p:nvSpPr>
        <p:spPr>
          <a:xfrm>
            <a:off x="989077" y="1401698"/>
            <a:ext cx="7468980" cy="38469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Blip>
                <a:blip r:embed="rId3"/>
              </a:buBlip>
              <a:defRPr/>
            </a:pPr>
            <a:r>
              <a:rPr lang="en-US" sz="2400" dirty="0">
                <a:solidFill>
                  <a:schemeClr val="tx1">
                    <a:lumMod val="85000"/>
                    <a:lumOff val="15000"/>
                  </a:schemeClr>
                </a:solidFill>
                <a:latin typeface="Calibri" panose="020F0502020204030204"/>
              </a:rPr>
              <a:t>Every member has an ICT tailored to their needs identified on the HRA and ICP</a:t>
            </a:r>
          </a:p>
          <a:p>
            <a:pPr>
              <a:buFontTx/>
              <a:buBlip>
                <a:blip r:embed="rId3"/>
              </a:buBlip>
              <a:defRPr/>
            </a:pPr>
            <a:r>
              <a:rPr lang="en-US" sz="2400" dirty="0">
                <a:solidFill>
                  <a:schemeClr val="tx1">
                    <a:lumMod val="85000"/>
                    <a:lumOff val="15000"/>
                  </a:schemeClr>
                </a:solidFill>
                <a:latin typeface="Calibri" panose="020F0502020204030204"/>
              </a:rPr>
              <a:t>The ICT oversees and coordinates the member’s care plan </a:t>
            </a:r>
          </a:p>
          <a:p>
            <a:pPr>
              <a:buFontTx/>
              <a:buBlip>
                <a:blip r:embed="rId3"/>
              </a:buBlip>
              <a:defRPr/>
            </a:pPr>
            <a:r>
              <a:rPr lang="en-US" sz="2400" dirty="0">
                <a:solidFill>
                  <a:schemeClr val="tx1">
                    <a:lumMod val="85000"/>
                    <a:lumOff val="15000"/>
                  </a:schemeClr>
                </a:solidFill>
                <a:latin typeface="Calibri" panose="020F0502020204030204"/>
              </a:rPr>
              <a:t>Compositions varies but, at a minimum, the ICT includes the NP, RNCC, facility staff and the PCP.  Additional participants may be added by the NP or RNCC.</a:t>
            </a:r>
          </a:p>
          <a:p>
            <a:pPr>
              <a:buFontTx/>
              <a:buBlip>
                <a:blip r:embed="rId3"/>
              </a:buBlip>
              <a:defRPr/>
            </a:pPr>
            <a:r>
              <a:rPr lang="en-US" sz="2400" dirty="0">
                <a:solidFill>
                  <a:schemeClr val="tx1">
                    <a:lumMod val="85000"/>
                    <a:lumOff val="15000"/>
                  </a:schemeClr>
                </a:solidFill>
                <a:latin typeface="Calibri" panose="020F0502020204030204"/>
              </a:rPr>
              <a:t>NP or RNCC coordinates communications among ICT members and may request a formal meeting.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2852AA-9982-4207-A4C5-107E463E4928}"/>
              </a:ext>
            </a:extLst>
          </p:cNvPr>
          <p:cNvSpPr>
            <a:spLocks noGrp="1"/>
          </p:cNvSpPr>
          <p:nvPr>
            <p:ph type="title"/>
          </p:nvPr>
        </p:nvSpPr>
        <p:spPr/>
        <p:txBody>
          <a:bodyPr/>
          <a:lstStyle/>
          <a:p>
            <a:r>
              <a:rPr lang="en-US" b="0" dirty="0"/>
              <a:t>Overview – Regulatory Requirements</a:t>
            </a:r>
            <a:br>
              <a:rPr lang="en-US" b="0" dirty="0"/>
            </a:br>
            <a:endParaRPr lang="en-US" dirty="0"/>
          </a:p>
        </p:txBody>
      </p:sp>
      <p:sp>
        <p:nvSpPr>
          <p:cNvPr id="9" name="Text Placeholder 8">
            <a:extLst>
              <a:ext uri="{FF2B5EF4-FFF2-40B4-BE49-F238E27FC236}">
                <a16:creationId xmlns:a16="http://schemas.microsoft.com/office/drawing/2014/main" id="{DBCF0558-3EA2-4EE6-80E2-CD41B3A763AE}"/>
              </a:ext>
            </a:extLst>
          </p:cNvPr>
          <p:cNvSpPr>
            <a:spLocks noGrp="1"/>
          </p:cNvSpPr>
          <p:nvPr>
            <p:ph type="body" sz="quarter" idx="13"/>
          </p:nvPr>
        </p:nvSpPr>
        <p:spPr>
          <a:xfrm>
            <a:off x="838200" y="1654175"/>
            <a:ext cx="10628312" cy="4838700"/>
          </a:xfrm>
        </p:spPr>
        <p:txBody>
          <a:bodyPr/>
          <a:lstStyle/>
          <a:p>
            <a:r>
              <a:rPr lang="en-US" b="0" dirty="0"/>
              <a:t>The Centers for Medicare and Medicaid Services (CMS) requires all Medicare Advantage  Special Needs Plans (SNPs) to design and implement a Model of Care (MOC) that details  how the Plan will provide specialized care to enrollees </a:t>
            </a:r>
            <a:r>
              <a:rPr lang="en-US" b="0" dirty="0">
                <a:solidFill>
                  <a:srgbClr val="C55A11"/>
                </a:solidFill>
              </a:rPr>
              <a:t>§ 422.101 (f)</a:t>
            </a:r>
          </a:p>
          <a:p>
            <a:endParaRPr lang="en-US" b="0" dirty="0"/>
          </a:p>
          <a:p>
            <a:r>
              <a:rPr lang="en-US" b="0" dirty="0"/>
              <a:t>CMS requires all SNPs to conduct initial and annual training that reviews the major  elements of the MOC for providers and staff </a:t>
            </a:r>
            <a:r>
              <a:rPr lang="en-US" b="0" dirty="0">
                <a:solidFill>
                  <a:srgbClr val="C55A11"/>
                </a:solidFill>
              </a:rPr>
              <a:t>§ 422.101 (f)</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1082472831"/>
              </p:ext>
            </p:extLst>
          </p:nvPr>
        </p:nvGraphicFramePr>
        <p:xfrm>
          <a:off x="223269" y="1640336"/>
          <a:ext cx="7863456" cy="384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a:off x="8408614" y="1481937"/>
            <a:ext cx="3177652" cy="2326253"/>
            <a:chOff x="8653670" y="2641089"/>
            <a:chExt cx="3177652" cy="2326253"/>
          </a:xfrm>
        </p:grpSpPr>
        <p:sp>
          <p:nvSpPr>
            <p:cNvPr id="8" name="5-Point Star 7"/>
            <p:cNvSpPr/>
            <p:nvPr/>
          </p:nvSpPr>
          <p:spPr>
            <a:xfrm>
              <a:off x="8653670" y="2641089"/>
              <a:ext cx="764584" cy="6768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273269" y="3028350"/>
              <a:ext cx="2558053" cy="1938992"/>
            </a:xfrm>
            <a:prstGeom prst="rect">
              <a:avLst/>
            </a:prstGeom>
            <a:noFill/>
          </p:spPr>
          <p:txBody>
            <a:bodyPr wrap="square" rtlCol="0">
              <a:spAutoFit/>
            </a:bodyPr>
            <a:lstStyle/>
            <a:p>
              <a:r>
                <a:rPr lang="en-US" sz="2000" dirty="0">
                  <a:solidFill>
                    <a:schemeClr val="tx2"/>
                  </a:solidFill>
                </a:rPr>
                <a:t>If you see that a Provider Partners member is at risk for a hospitalization, please contact the NP or RNCC immediately!</a:t>
              </a:r>
            </a:p>
          </p:txBody>
        </p:sp>
      </p:grpSp>
      <p:sp>
        <p:nvSpPr>
          <p:cNvPr id="5" name="Title 4">
            <a:extLst>
              <a:ext uri="{FF2B5EF4-FFF2-40B4-BE49-F238E27FC236}">
                <a16:creationId xmlns:a16="http://schemas.microsoft.com/office/drawing/2014/main" id="{A2C8748C-4DFC-444D-AB47-DBD19CEA6B7D}"/>
              </a:ext>
            </a:extLst>
          </p:cNvPr>
          <p:cNvSpPr>
            <a:spLocks noGrp="1"/>
          </p:cNvSpPr>
          <p:nvPr>
            <p:ph type="title"/>
          </p:nvPr>
        </p:nvSpPr>
        <p:spPr/>
        <p:txBody>
          <a:bodyPr/>
          <a:lstStyle/>
          <a:p>
            <a:r>
              <a:rPr lang="en-US" dirty="0"/>
              <a:t>Care Transitions Protocols</a:t>
            </a:r>
          </a:p>
        </p:txBody>
      </p:sp>
    </p:spTree>
    <p:extLst>
      <p:ext uri="{BB962C8B-B14F-4D97-AF65-F5344CB8AC3E}">
        <p14:creationId xmlns:p14="http://schemas.microsoft.com/office/powerpoint/2010/main" val="314883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5325" y="499872"/>
            <a:ext cx="5257800" cy="689932"/>
          </a:xfrm>
          <a:prstGeom prst="rect">
            <a:avLst/>
          </a:prstGeom>
        </p:spPr>
        <p:txBody>
          <a:bodyPr vert="horz" wrap="square" lIns="0" tIns="12700" rIns="0" bIns="0" rtlCol="0">
            <a:spAutoFit/>
          </a:bodyPr>
          <a:lstStyle/>
          <a:p>
            <a:pPr marL="12700">
              <a:lnSpc>
                <a:spcPct val="100000"/>
              </a:lnSpc>
              <a:spcBef>
                <a:spcPts val="100"/>
              </a:spcBef>
            </a:pPr>
            <a:r>
              <a:rPr spc="-5" dirty="0">
                <a:solidFill>
                  <a:srgbClr val="002060"/>
                </a:solidFill>
                <a:cs typeface="Arial"/>
              </a:rPr>
              <a:t>A</a:t>
            </a:r>
            <a:r>
              <a:rPr spc="-409" dirty="0">
                <a:solidFill>
                  <a:srgbClr val="002060"/>
                </a:solidFill>
                <a:cs typeface="Arial"/>
              </a:rPr>
              <a:t> </a:t>
            </a:r>
            <a:r>
              <a:rPr spc="-145" dirty="0">
                <a:solidFill>
                  <a:srgbClr val="002060"/>
                </a:solidFill>
                <a:cs typeface="Arial"/>
              </a:rPr>
              <a:t>Partnership</a:t>
            </a:r>
            <a:r>
              <a:rPr spc="-265" dirty="0">
                <a:solidFill>
                  <a:srgbClr val="002060"/>
                </a:solidFill>
                <a:cs typeface="Arial"/>
              </a:rPr>
              <a:t> </a:t>
            </a:r>
            <a:r>
              <a:rPr spc="-110" dirty="0">
                <a:solidFill>
                  <a:srgbClr val="002060"/>
                </a:solidFill>
                <a:cs typeface="Arial"/>
              </a:rPr>
              <a:t>For</a:t>
            </a:r>
            <a:r>
              <a:rPr spc="-295" dirty="0">
                <a:solidFill>
                  <a:srgbClr val="002060"/>
                </a:solidFill>
                <a:cs typeface="Arial"/>
              </a:rPr>
              <a:t> </a:t>
            </a:r>
            <a:r>
              <a:rPr spc="-120" dirty="0">
                <a:solidFill>
                  <a:srgbClr val="002060"/>
                </a:solidFill>
                <a:cs typeface="Arial"/>
              </a:rPr>
              <a:t>Care</a:t>
            </a:r>
            <a:endParaRPr dirty="0">
              <a:solidFill>
                <a:srgbClr val="002060"/>
              </a:solidFill>
              <a:cs typeface="Arial"/>
            </a:endParaRPr>
          </a:p>
        </p:txBody>
      </p:sp>
      <p:sp>
        <p:nvSpPr>
          <p:cNvPr id="3" name="object 3"/>
          <p:cNvSpPr/>
          <p:nvPr/>
        </p:nvSpPr>
        <p:spPr>
          <a:xfrm>
            <a:off x="3605067" y="1063662"/>
            <a:ext cx="5789676" cy="529894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C8C36D-2838-41AC-8A2F-F7069FAA7A1E}"/>
              </a:ext>
            </a:extLst>
          </p:cNvPr>
          <p:cNvSpPr>
            <a:spLocks noGrp="1"/>
          </p:cNvSpPr>
          <p:nvPr>
            <p:ph type="title"/>
          </p:nvPr>
        </p:nvSpPr>
        <p:spPr/>
        <p:txBody>
          <a:bodyPr/>
          <a:lstStyle/>
          <a:p>
            <a:r>
              <a:rPr lang="en-US" dirty="0"/>
              <a:t>Specialized Provider Network </a:t>
            </a:r>
          </a:p>
        </p:txBody>
      </p:sp>
      <p:sp>
        <p:nvSpPr>
          <p:cNvPr id="5" name="Text Placeholder 4">
            <a:extLst>
              <a:ext uri="{FF2B5EF4-FFF2-40B4-BE49-F238E27FC236}">
                <a16:creationId xmlns:a16="http://schemas.microsoft.com/office/drawing/2014/main" id="{D1AC8055-FCCD-48FD-8789-D2A48999347B}"/>
              </a:ext>
            </a:extLst>
          </p:cNvPr>
          <p:cNvSpPr>
            <a:spLocks noGrp="1"/>
          </p:cNvSpPr>
          <p:nvPr>
            <p:ph type="body" sz="quarter" idx="13"/>
          </p:nvPr>
        </p:nvSpPr>
        <p:spPr>
          <a:xfrm>
            <a:off x="838200" y="1588159"/>
            <a:ext cx="7133271" cy="3950000"/>
          </a:xfrm>
        </p:spPr>
        <p:txBody>
          <a:bodyPr/>
          <a:lstStyle/>
          <a:p>
            <a:r>
              <a:rPr lang="en-US" dirty="0"/>
              <a:t>Provider Partners maintains a comprehensive network of primary care providers and specialists</a:t>
            </a:r>
          </a:p>
          <a:p>
            <a:pPr lvl="1"/>
            <a:r>
              <a:rPr lang="en-US" dirty="0"/>
              <a:t>Includes providers with specialized expertise in the long-term care population and who routinely care for members in network nursing facilities</a:t>
            </a:r>
          </a:p>
          <a:p>
            <a:r>
              <a:rPr lang="en-US" dirty="0"/>
              <a:t>All contracted providers are credentialed </a:t>
            </a:r>
          </a:p>
          <a:p>
            <a:r>
              <a:rPr lang="en-US" dirty="0"/>
              <a:t>A network adequacy report is completed annually to ensure that members have access to services</a:t>
            </a:r>
          </a:p>
          <a:p>
            <a:endParaRPr lang="en-US" dirty="0"/>
          </a:p>
        </p:txBody>
      </p:sp>
      <p:sp>
        <p:nvSpPr>
          <p:cNvPr id="4" name="object 4"/>
          <p:cNvSpPr/>
          <p:nvPr/>
        </p:nvSpPr>
        <p:spPr>
          <a:xfrm>
            <a:off x="7976234" y="2161816"/>
            <a:ext cx="4047744" cy="253436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DB1EC66-7F37-40C7-BB15-DFD40F68BCF7}"/>
              </a:ext>
            </a:extLst>
          </p:cNvPr>
          <p:cNvSpPr>
            <a:spLocks noGrp="1"/>
          </p:cNvSpPr>
          <p:nvPr>
            <p:ph type="title"/>
          </p:nvPr>
        </p:nvSpPr>
        <p:spPr/>
        <p:txBody>
          <a:bodyPr/>
          <a:lstStyle/>
          <a:p>
            <a:r>
              <a:rPr lang="en-US" dirty="0"/>
              <a:t>Use of Clinical Practice Guidelines</a:t>
            </a:r>
          </a:p>
        </p:txBody>
      </p:sp>
      <p:sp>
        <p:nvSpPr>
          <p:cNvPr id="5" name="Text Placeholder 4">
            <a:extLst>
              <a:ext uri="{FF2B5EF4-FFF2-40B4-BE49-F238E27FC236}">
                <a16:creationId xmlns:a16="http://schemas.microsoft.com/office/drawing/2014/main" id="{EF61CC21-6B81-4355-9A65-1C8FDA2C53ED}"/>
              </a:ext>
            </a:extLst>
          </p:cNvPr>
          <p:cNvSpPr>
            <a:spLocks noGrp="1"/>
          </p:cNvSpPr>
          <p:nvPr>
            <p:ph type="body" sz="quarter" idx="13"/>
          </p:nvPr>
        </p:nvSpPr>
        <p:spPr>
          <a:xfrm>
            <a:off x="842963" y="1381125"/>
            <a:ext cx="7041580" cy="4838700"/>
          </a:xfrm>
        </p:spPr>
        <p:txBody>
          <a:bodyPr/>
          <a:lstStyle/>
          <a:p>
            <a:r>
              <a:rPr lang="en-US" dirty="0"/>
              <a:t>Provider Partners provides the Nurse Practitioners access to reputable platforms that provide evidence-based guidelines such as: </a:t>
            </a:r>
          </a:p>
          <a:p>
            <a:pPr lvl="1"/>
            <a:r>
              <a:rPr lang="en-US" dirty="0" err="1"/>
              <a:t>UptoDate</a:t>
            </a:r>
            <a:r>
              <a:rPr lang="en-US" dirty="0"/>
              <a:t> </a:t>
            </a:r>
          </a:p>
          <a:p>
            <a:pPr lvl="1"/>
            <a:r>
              <a:rPr lang="en-US" dirty="0"/>
              <a:t>American Medical Directors Association (AMDA) clinical practice guidelines </a:t>
            </a:r>
          </a:p>
          <a:p>
            <a:pPr lvl="1"/>
            <a:endParaRPr lang="en-US" sz="2400" spc="-10" dirty="0">
              <a:latin typeface="Calibri"/>
              <a:cs typeface="Calibri"/>
            </a:endParaRPr>
          </a:p>
          <a:p>
            <a:pPr lvl="1"/>
            <a:r>
              <a:rPr lang="en-US" sz="2400" spc="-10" dirty="0">
                <a:latin typeface="Calibri"/>
                <a:cs typeface="Calibri"/>
              </a:rPr>
              <a:t>They can </a:t>
            </a:r>
            <a:r>
              <a:rPr lang="en-US" sz="2400" spc="-5" dirty="0">
                <a:latin typeface="Calibri"/>
                <a:cs typeface="Calibri"/>
              </a:rPr>
              <a:t>be </a:t>
            </a:r>
            <a:r>
              <a:rPr lang="en-US" sz="2400" spc="-15" dirty="0">
                <a:latin typeface="Calibri"/>
                <a:cs typeface="Calibri"/>
              </a:rPr>
              <a:t>found </a:t>
            </a:r>
            <a:r>
              <a:rPr lang="en-US" sz="2400" spc="-10" dirty="0">
                <a:latin typeface="Calibri"/>
                <a:cs typeface="Calibri"/>
              </a:rPr>
              <a:t>here:</a:t>
            </a:r>
          </a:p>
          <a:p>
            <a:pPr marL="1257300" lvl="2" indent="-342900">
              <a:buFont typeface="Arial" panose="020B0604020202020204" pitchFamily="34" charset="0"/>
              <a:buChar char="•"/>
            </a:pPr>
            <a:r>
              <a:rPr lang="en-US" spc="-10" dirty="0">
                <a:latin typeface="Calibri"/>
                <a:cs typeface="Calibri"/>
                <a:hlinkClick r:id="rId2"/>
              </a:rPr>
              <a:t>https://www.uptodate.com/login</a:t>
            </a:r>
            <a:r>
              <a:rPr lang="en-US" spc="-10" dirty="0">
                <a:latin typeface="Calibri"/>
                <a:cs typeface="Calibri"/>
              </a:rPr>
              <a:t> </a:t>
            </a:r>
          </a:p>
          <a:p>
            <a:pPr marL="1257300" lvl="2" indent="-342900">
              <a:buFont typeface="Arial" panose="020B0604020202020204" pitchFamily="34" charset="0"/>
              <a:buChar char="•"/>
            </a:pPr>
            <a:r>
              <a:rPr lang="en-US" spc="-10" dirty="0">
                <a:latin typeface="Calibri"/>
                <a:cs typeface="Calibri"/>
              </a:rPr>
              <a:t> </a:t>
            </a:r>
            <a:r>
              <a:rPr lang="en-US" spc="-10" dirty="0">
                <a:latin typeface="Calibri"/>
                <a:cs typeface="Calibri"/>
                <a:hlinkClick r:id="rId3"/>
              </a:rPr>
              <a:t>https://paltc.org/product-store/full-set-clinical-practice-guidelines-and-7-pocket-guides</a:t>
            </a:r>
            <a:r>
              <a:rPr lang="en-US" spc="-10" dirty="0">
                <a:latin typeface="Calibri"/>
                <a:cs typeface="Calibri"/>
              </a:rPr>
              <a:t> </a:t>
            </a:r>
            <a:endParaRPr lang="en-US" dirty="0"/>
          </a:p>
          <a:p>
            <a:endParaRPr lang="en-US" dirty="0"/>
          </a:p>
        </p:txBody>
      </p:sp>
      <p:sp>
        <p:nvSpPr>
          <p:cNvPr id="6" name="object 6"/>
          <p:cNvSpPr/>
          <p:nvPr/>
        </p:nvSpPr>
        <p:spPr>
          <a:xfrm>
            <a:off x="7623356" y="5236152"/>
            <a:ext cx="3616452" cy="111709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215883" y="1938527"/>
            <a:ext cx="810895" cy="676910"/>
          </a:xfrm>
          <a:custGeom>
            <a:avLst/>
            <a:gdLst/>
            <a:ahLst/>
            <a:cxnLst/>
            <a:rect l="l" t="t" r="r" b="b"/>
            <a:pathLst>
              <a:path w="810895" h="676910">
                <a:moveTo>
                  <a:pt x="810768" y="258445"/>
                </a:moveTo>
                <a:lnTo>
                  <a:pt x="0" y="258445"/>
                </a:lnTo>
                <a:lnTo>
                  <a:pt x="250571" y="418211"/>
                </a:lnTo>
                <a:lnTo>
                  <a:pt x="154813" y="676656"/>
                </a:lnTo>
                <a:lnTo>
                  <a:pt x="405384" y="516889"/>
                </a:lnTo>
                <a:lnTo>
                  <a:pt x="596759" y="516889"/>
                </a:lnTo>
                <a:lnTo>
                  <a:pt x="560197" y="418211"/>
                </a:lnTo>
                <a:lnTo>
                  <a:pt x="810768" y="258445"/>
                </a:lnTo>
                <a:close/>
              </a:path>
              <a:path w="810895" h="676910">
                <a:moveTo>
                  <a:pt x="596759" y="516889"/>
                </a:moveTo>
                <a:lnTo>
                  <a:pt x="405384" y="516889"/>
                </a:lnTo>
                <a:lnTo>
                  <a:pt x="655955" y="676656"/>
                </a:lnTo>
                <a:lnTo>
                  <a:pt x="596759" y="516889"/>
                </a:lnTo>
                <a:close/>
              </a:path>
              <a:path w="810895" h="676910">
                <a:moveTo>
                  <a:pt x="405384" y="0"/>
                </a:moveTo>
                <a:lnTo>
                  <a:pt x="309625" y="258445"/>
                </a:lnTo>
                <a:lnTo>
                  <a:pt x="501142" y="258445"/>
                </a:lnTo>
                <a:lnTo>
                  <a:pt x="405384" y="0"/>
                </a:lnTo>
                <a:close/>
              </a:path>
            </a:pathLst>
          </a:custGeom>
          <a:solidFill>
            <a:srgbClr val="FFD966"/>
          </a:solidFill>
        </p:spPr>
        <p:txBody>
          <a:bodyPr wrap="square" lIns="0" tIns="0" rIns="0" bIns="0" rtlCol="0"/>
          <a:lstStyle/>
          <a:p>
            <a:endParaRPr/>
          </a:p>
        </p:txBody>
      </p:sp>
      <p:sp>
        <p:nvSpPr>
          <p:cNvPr id="8" name="object 8"/>
          <p:cNvSpPr/>
          <p:nvPr/>
        </p:nvSpPr>
        <p:spPr>
          <a:xfrm>
            <a:off x="8215883" y="1938527"/>
            <a:ext cx="810895" cy="676910"/>
          </a:xfrm>
          <a:custGeom>
            <a:avLst/>
            <a:gdLst/>
            <a:ahLst/>
            <a:cxnLst/>
            <a:rect l="l" t="t" r="r" b="b"/>
            <a:pathLst>
              <a:path w="810895" h="676910">
                <a:moveTo>
                  <a:pt x="0" y="258445"/>
                </a:moveTo>
                <a:lnTo>
                  <a:pt x="309625" y="258445"/>
                </a:lnTo>
                <a:lnTo>
                  <a:pt x="405384" y="0"/>
                </a:lnTo>
                <a:lnTo>
                  <a:pt x="501142" y="258445"/>
                </a:lnTo>
                <a:lnTo>
                  <a:pt x="810768" y="258445"/>
                </a:lnTo>
                <a:lnTo>
                  <a:pt x="560197" y="418211"/>
                </a:lnTo>
                <a:lnTo>
                  <a:pt x="655955" y="676656"/>
                </a:lnTo>
                <a:lnTo>
                  <a:pt x="405384" y="516889"/>
                </a:lnTo>
                <a:lnTo>
                  <a:pt x="154813" y="676656"/>
                </a:lnTo>
                <a:lnTo>
                  <a:pt x="250571" y="418211"/>
                </a:lnTo>
                <a:lnTo>
                  <a:pt x="0" y="258445"/>
                </a:lnTo>
                <a:close/>
              </a:path>
            </a:pathLst>
          </a:custGeom>
          <a:ln w="12192">
            <a:solidFill>
              <a:srgbClr val="FFFF00"/>
            </a:solidFill>
          </a:ln>
        </p:spPr>
        <p:txBody>
          <a:bodyPr wrap="square" lIns="0" tIns="0" rIns="0" bIns="0" rtlCol="0"/>
          <a:lstStyle/>
          <a:p>
            <a:endParaRPr/>
          </a:p>
        </p:txBody>
      </p:sp>
      <p:sp>
        <p:nvSpPr>
          <p:cNvPr id="9" name="object 9"/>
          <p:cNvSpPr txBox="1"/>
          <p:nvPr/>
        </p:nvSpPr>
        <p:spPr>
          <a:xfrm>
            <a:off x="9225104" y="1949489"/>
            <a:ext cx="2437130" cy="2167901"/>
          </a:xfrm>
          <a:prstGeom prst="rect">
            <a:avLst/>
          </a:prstGeom>
        </p:spPr>
        <p:txBody>
          <a:bodyPr vert="horz" wrap="square" lIns="0" tIns="13335" rIns="0" bIns="0" rtlCol="0">
            <a:spAutoFit/>
          </a:bodyPr>
          <a:lstStyle/>
          <a:p>
            <a:r>
              <a:rPr lang="en-US" sz="2000" dirty="0">
                <a:solidFill>
                  <a:schemeClr val="tx1">
                    <a:lumMod val="85000"/>
                    <a:lumOff val="15000"/>
                  </a:schemeClr>
                </a:solidFill>
              </a:rPr>
              <a:t>The Plan also measures internal and external provider adherence to evidence-based guidelines via CMS-required HEDIS® reporting.</a:t>
            </a:r>
          </a:p>
        </p:txBody>
      </p:sp>
      <p:pic>
        <p:nvPicPr>
          <p:cNvPr id="3" name="Picture 2">
            <a:extLst>
              <a:ext uri="{FF2B5EF4-FFF2-40B4-BE49-F238E27FC236}">
                <a16:creationId xmlns:a16="http://schemas.microsoft.com/office/drawing/2014/main" id="{FC613C3E-B54D-5E2F-E8C0-71232B22C566}"/>
              </a:ext>
            </a:extLst>
          </p:cNvPr>
          <p:cNvPicPr>
            <a:picLocks noChangeAspect="1"/>
          </p:cNvPicPr>
          <p:nvPr/>
        </p:nvPicPr>
        <p:blipFill>
          <a:blip r:embed="rId5"/>
          <a:stretch>
            <a:fillRect/>
          </a:stretch>
        </p:blipFill>
        <p:spPr>
          <a:xfrm>
            <a:off x="7481421" y="4396063"/>
            <a:ext cx="2516339" cy="6769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649D57-468A-40B8-B6C5-B6E7F280C862}"/>
              </a:ext>
            </a:extLst>
          </p:cNvPr>
          <p:cNvSpPr>
            <a:spLocks noGrp="1"/>
          </p:cNvSpPr>
          <p:nvPr>
            <p:ph type="title"/>
          </p:nvPr>
        </p:nvSpPr>
        <p:spPr/>
        <p:txBody>
          <a:bodyPr/>
          <a:lstStyle/>
          <a:p>
            <a:r>
              <a:rPr lang="en-US" dirty="0"/>
              <a:t>Expectations for Providers</a:t>
            </a:r>
          </a:p>
        </p:txBody>
      </p:sp>
      <p:sp>
        <p:nvSpPr>
          <p:cNvPr id="2" name="Text Placeholder 1">
            <a:extLst>
              <a:ext uri="{FF2B5EF4-FFF2-40B4-BE49-F238E27FC236}">
                <a16:creationId xmlns:a16="http://schemas.microsoft.com/office/drawing/2014/main" id="{CB626D2F-291E-4651-A823-8EAA7C12140D}"/>
              </a:ext>
            </a:extLst>
          </p:cNvPr>
          <p:cNvSpPr>
            <a:spLocks noGrp="1"/>
          </p:cNvSpPr>
          <p:nvPr>
            <p:ph type="body" sz="quarter" idx="13"/>
          </p:nvPr>
        </p:nvSpPr>
        <p:spPr>
          <a:xfrm>
            <a:off x="842962" y="1381125"/>
            <a:ext cx="8803147" cy="4838700"/>
          </a:xfrm>
        </p:spPr>
        <p:txBody>
          <a:bodyPr/>
          <a:lstStyle/>
          <a:p>
            <a:r>
              <a:rPr lang="en-US" dirty="0"/>
              <a:t>Get to know the NP and RNCC teams assigned to your Provider Partners patients</a:t>
            </a:r>
          </a:p>
          <a:p>
            <a:r>
              <a:rPr lang="en-US" dirty="0"/>
              <a:t>Communicate! Actively oversee the member’s care plan and participate in ICT meetings and activities</a:t>
            </a:r>
          </a:p>
          <a:p>
            <a:r>
              <a:rPr lang="en-US" dirty="0"/>
              <a:t>Request copies of your patient’s Provider Partners conducted assessments and care plans if you have not seen them</a:t>
            </a:r>
          </a:p>
          <a:p>
            <a:r>
              <a:rPr lang="en-US" dirty="0"/>
              <a:t>Call the assigned NP or RNCC if your Provider Partners patient is at risk for a transition and follow authorization procedures for planned hospitalizations</a:t>
            </a:r>
          </a:p>
          <a:p>
            <a:r>
              <a:rPr lang="en-US" dirty="0"/>
              <a:t>Deliver care in accordance with appropriate evidence-based guidelines</a:t>
            </a:r>
          </a:p>
          <a:p>
            <a:r>
              <a:rPr lang="en-US" dirty="0"/>
              <a:t>Adhere to HEDIS® and other CMS-required Quality Measures</a:t>
            </a:r>
          </a:p>
          <a:p>
            <a:endParaRPr lang="en-US" dirty="0"/>
          </a:p>
        </p:txBody>
      </p:sp>
      <p:pic>
        <p:nvPicPr>
          <p:cNvPr id="4" name="Graphic 3" descr="Medical outline">
            <a:extLst>
              <a:ext uri="{FF2B5EF4-FFF2-40B4-BE49-F238E27FC236}">
                <a16:creationId xmlns:a16="http://schemas.microsoft.com/office/drawing/2014/main" id="{77F3EAB3-9128-406C-EFFC-990A6B9C1B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4470" y="2410007"/>
            <a:ext cx="1924568" cy="1924568"/>
          </a:xfrm>
          <a:prstGeom prst="rect">
            <a:avLst/>
          </a:prstGeom>
        </p:spPr>
      </p:pic>
    </p:spTree>
    <p:extLst>
      <p:ext uri="{BB962C8B-B14F-4D97-AF65-F5344CB8AC3E}">
        <p14:creationId xmlns:p14="http://schemas.microsoft.com/office/powerpoint/2010/main" val="1485169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89932"/>
          </a:xfrm>
          <a:prstGeom prst="rect">
            <a:avLst/>
          </a:prstGeom>
        </p:spPr>
        <p:txBody>
          <a:bodyPr vert="horz" wrap="square" lIns="0" tIns="12700" rIns="0" bIns="0" rtlCol="0">
            <a:spAutoFit/>
          </a:bodyPr>
          <a:lstStyle/>
          <a:p>
            <a:pPr marL="12700">
              <a:lnSpc>
                <a:spcPct val="100000"/>
              </a:lnSpc>
              <a:spcBef>
                <a:spcPts val="100"/>
              </a:spcBef>
            </a:pPr>
            <a:r>
              <a:rPr lang="en-US" spc="-45" dirty="0"/>
              <a:t>MOC Training Requirements </a:t>
            </a:r>
            <a:endParaRPr spc="-40" dirty="0"/>
          </a:p>
        </p:txBody>
      </p:sp>
      <p:sp>
        <p:nvSpPr>
          <p:cNvPr id="4" name="Text Placeholder 3">
            <a:extLst>
              <a:ext uri="{FF2B5EF4-FFF2-40B4-BE49-F238E27FC236}">
                <a16:creationId xmlns:a16="http://schemas.microsoft.com/office/drawing/2014/main" id="{BDFAFA60-5C92-47CC-85F3-9736258ADF5A}"/>
              </a:ext>
            </a:extLst>
          </p:cNvPr>
          <p:cNvSpPr>
            <a:spLocks noGrp="1"/>
          </p:cNvSpPr>
          <p:nvPr>
            <p:ph type="body" sz="quarter" idx="13"/>
          </p:nvPr>
        </p:nvSpPr>
        <p:spPr>
          <a:xfrm>
            <a:off x="842963" y="1381125"/>
            <a:ext cx="10768934" cy="4838700"/>
          </a:xfrm>
        </p:spPr>
        <p:txBody>
          <a:bodyPr/>
          <a:lstStyle/>
          <a:p>
            <a:r>
              <a:rPr lang="en-US" dirty="0"/>
              <a:t>Model of Care training is conducted to ensure special needs plan model of care (SNP MOC) training is administered in accordance with the requirements and guidelines sent forth by the Centers for Medicare &amp; Medicaid (CMS). </a:t>
            </a:r>
          </a:p>
          <a:p>
            <a:r>
              <a:rPr lang="en-US" dirty="0"/>
              <a:t>Employees, Board members, and contracted consultants are required to complete the MOC training and attest to training completion within 60 days of hire, appointment or contracting and annually thereafter. </a:t>
            </a:r>
          </a:p>
          <a:p>
            <a:r>
              <a:rPr lang="en-US" dirty="0"/>
              <a:t>Network providers are required to complete Provider Partners MOC training and attest to training completion within 90 days of contracting and annually thereafter. Out- of- network providers that treat our members on a routine basis will be contacted by their Provider Network Manager to complete the training via the company’s website. </a:t>
            </a:r>
          </a:p>
        </p:txBody>
      </p:sp>
    </p:spTree>
    <p:extLst>
      <p:ext uri="{BB962C8B-B14F-4D97-AF65-F5344CB8AC3E}">
        <p14:creationId xmlns:p14="http://schemas.microsoft.com/office/powerpoint/2010/main" val="401451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35" dirty="0">
                <a:solidFill>
                  <a:srgbClr val="002060"/>
                </a:solidFill>
              </a:rPr>
              <a:t>Model </a:t>
            </a:r>
            <a:r>
              <a:rPr spc="-15" dirty="0">
                <a:solidFill>
                  <a:srgbClr val="002060"/>
                </a:solidFill>
              </a:rPr>
              <a:t>of </a:t>
            </a:r>
            <a:r>
              <a:rPr spc="-35" dirty="0">
                <a:solidFill>
                  <a:srgbClr val="002060"/>
                </a:solidFill>
              </a:rPr>
              <a:t>Care </a:t>
            </a:r>
            <a:r>
              <a:rPr spc="-30" dirty="0">
                <a:solidFill>
                  <a:srgbClr val="002060"/>
                </a:solidFill>
              </a:rPr>
              <a:t>Quality</a:t>
            </a:r>
            <a:r>
              <a:rPr spc="-280" dirty="0">
                <a:solidFill>
                  <a:srgbClr val="002060"/>
                </a:solidFill>
              </a:rPr>
              <a:t> </a:t>
            </a:r>
            <a:r>
              <a:rPr spc="-45" dirty="0">
                <a:solidFill>
                  <a:srgbClr val="002060"/>
                </a:solidFill>
              </a:rPr>
              <a:t>Measures</a:t>
            </a:r>
          </a:p>
        </p:txBody>
      </p:sp>
      <p:sp>
        <p:nvSpPr>
          <p:cNvPr id="3" name="object 3"/>
          <p:cNvSpPr/>
          <p:nvPr/>
        </p:nvSpPr>
        <p:spPr>
          <a:xfrm>
            <a:off x="367284" y="1511808"/>
            <a:ext cx="8205470" cy="0"/>
          </a:xfrm>
          <a:custGeom>
            <a:avLst/>
            <a:gdLst/>
            <a:ahLst/>
            <a:cxnLst/>
            <a:rect l="l" t="t" r="r" b="b"/>
            <a:pathLst>
              <a:path w="8205470">
                <a:moveTo>
                  <a:pt x="0" y="0"/>
                </a:moveTo>
                <a:lnTo>
                  <a:pt x="8205216" y="0"/>
                </a:lnTo>
              </a:path>
            </a:pathLst>
          </a:custGeom>
          <a:ln w="6096">
            <a:solidFill>
              <a:srgbClr val="5B9BD4"/>
            </a:solidFill>
          </a:ln>
        </p:spPr>
        <p:txBody>
          <a:bodyPr wrap="square" lIns="0" tIns="0" rIns="0" bIns="0" rtlCol="0"/>
          <a:lstStyle/>
          <a:p>
            <a:endParaRPr/>
          </a:p>
        </p:txBody>
      </p:sp>
      <p:sp>
        <p:nvSpPr>
          <p:cNvPr id="4" name="object 4"/>
          <p:cNvSpPr txBox="1"/>
          <p:nvPr/>
        </p:nvSpPr>
        <p:spPr>
          <a:xfrm>
            <a:off x="430174" y="1532001"/>
            <a:ext cx="1249680" cy="1169670"/>
          </a:xfrm>
          <a:prstGeom prst="rect">
            <a:avLst/>
          </a:prstGeom>
        </p:spPr>
        <p:txBody>
          <a:bodyPr vert="horz" wrap="square" lIns="0" tIns="38100" rIns="0" bIns="0" rtlCol="0">
            <a:spAutoFit/>
          </a:bodyPr>
          <a:lstStyle/>
          <a:p>
            <a:pPr marL="12700" marR="5080">
              <a:lnSpc>
                <a:spcPct val="91700"/>
              </a:lnSpc>
              <a:spcBef>
                <a:spcPts val="300"/>
              </a:spcBef>
            </a:pPr>
            <a:r>
              <a:rPr sz="2000" dirty="0">
                <a:latin typeface="Calibri"/>
                <a:cs typeface="Calibri"/>
              </a:rPr>
              <a:t>Measu</a:t>
            </a:r>
            <a:r>
              <a:rPr sz="2000" spc="-40" dirty="0">
                <a:latin typeface="Calibri"/>
                <a:cs typeface="Calibri"/>
              </a:rPr>
              <a:t>r</a:t>
            </a:r>
            <a:r>
              <a:rPr sz="2000" dirty="0">
                <a:latin typeface="Calibri"/>
                <a:cs typeface="Calibri"/>
              </a:rPr>
              <a:t>able  </a:t>
            </a:r>
            <a:r>
              <a:rPr sz="2000" spc="-5" dirty="0">
                <a:latin typeface="Calibri"/>
                <a:cs typeface="Calibri"/>
              </a:rPr>
              <a:t>Goals </a:t>
            </a:r>
            <a:r>
              <a:rPr sz="2000" dirty="0">
                <a:latin typeface="Calibri"/>
                <a:cs typeface="Calibri"/>
              </a:rPr>
              <a:t>and  </a:t>
            </a:r>
            <a:r>
              <a:rPr sz="2000" spc="-5" dirty="0">
                <a:latin typeface="Calibri"/>
                <a:cs typeface="Calibri"/>
              </a:rPr>
              <a:t>Health  Outcomes</a:t>
            </a:r>
            <a:endParaRPr sz="2000">
              <a:latin typeface="Calibri"/>
              <a:cs typeface="Calibri"/>
            </a:endParaRPr>
          </a:p>
        </p:txBody>
      </p:sp>
      <p:sp>
        <p:nvSpPr>
          <p:cNvPr id="5" name="object 5"/>
          <p:cNvSpPr txBox="1"/>
          <p:nvPr/>
        </p:nvSpPr>
        <p:spPr>
          <a:xfrm>
            <a:off x="2179447" y="1545081"/>
            <a:ext cx="62357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HEDIS®</a:t>
            </a:r>
            <a:endParaRPr sz="1600">
              <a:latin typeface="Calibri"/>
              <a:cs typeface="Calibri"/>
            </a:endParaRPr>
          </a:p>
        </p:txBody>
      </p:sp>
      <p:sp>
        <p:nvSpPr>
          <p:cNvPr id="6" name="object 6"/>
          <p:cNvSpPr/>
          <p:nvPr/>
        </p:nvSpPr>
        <p:spPr>
          <a:xfrm>
            <a:off x="2007107" y="1882139"/>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7" name="object 7"/>
          <p:cNvSpPr txBox="1"/>
          <p:nvPr/>
        </p:nvSpPr>
        <p:spPr>
          <a:xfrm>
            <a:off x="2179447" y="1914524"/>
            <a:ext cx="261937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Chronic </a:t>
            </a:r>
            <a:r>
              <a:rPr sz="1600" spc="-5" dirty="0">
                <a:latin typeface="Calibri"/>
                <a:cs typeface="Calibri"/>
              </a:rPr>
              <a:t>condition</a:t>
            </a:r>
            <a:r>
              <a:rPr sz="1600" spc="-30" dirty="0">
                <a:latin typeface="Calibri"/>
                <a:cs typeface="Calibri"/>
              </a:rPr>
              <a:t> </a:t>
            </a:r>
            <a:r>
              <a:rPr sz="1600" spc="-10" dirty="0">
                <a:latin typeface="Calibri"/>
                <a:cs typeface="Calibri"/>
              </a:rPr>
              <a:t>management</a:t>
            </a:r>
            <a:endParaRPr sz="1600">
              <a:latin typeface="Calibri"/>
              <a:cs typeface="Calibri"/>
            </a:endParaRPr>
          </a:p>
        </p:txBody>
      </p:sp>
      <p:sp>
        <p:nvSpPr>
          <p:cNvPr id="8" name="object 8"/>
          <p:cNvSpPr/>
          <p:nvPr/>
        </p:nvSpPr>
        <p:spPr>
          <a:xfrm>
            <a:off x="2007107" y="2250948"/>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9" name="object 9"/>
          <p:cNvSpPr txBox="1"/>
          <p:nvPr/>
        </p:nvSpPr>
        <p:spPr>
          <a:xfrm>
            <a:off x="2179447" y="2284222"/>
            <a:ext cx="188023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Medication</a:t>
            </a:r>
            <a:r>
              <a:rPr sz="1600" spc="-55" dirty="0">
                <a:latin typeface="Calibri"/>
                <a:cs typeface="Calibri"/>
              </a:rPr>
              <a:t> </a:t>
            </a:r>
            <a:r>
              <a:rPr sz="1600" spc="-10" dirty="0">
                <a:latin typeface="Calibri"/>
                <a:cs typeface="Calibri"/>
              </a:rPr>
              <a:t>adherence</a:t>
            </a:r>
            <a:endParaRPr sz="1600">
              <a:latin typeface="Calibri"/>
              <a:cs typeface="Calibri"/>
            </a:endParaRPr>
          </a:p>
        </p:txBody>
      </p:sp>
      <p:sp>
        <p:nvSpPr>
          <p:cNvPr id="10" name="object 10"/>
          <p:cNvSpPr/>
          <p:nvPr/>
        </p:nvSpPr>
        <p:spPr>
          <a:xfrm>
            <a:off x="2007107" y="2621279"/>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11" name="object 11"/>
          <p:cNvSpPr txBox="1"/>
          <p:nvPr/>
        </p:nvSpPr>
        <p:spPr>
          <a:xfrm>
            <a:off x="2179447" y="2653664"/>
            <a:ext cx="86741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Ut</a:t>
            </a:r>
            <a:r>
              <a:rPr sz="1600" dirty="0">
                <a:latin typeface="Calibri"/>
                <a:cs typeface="Calibri"/>
              </a:rPr>
              <a:t>i</a:t>
            </a:r>
            <a:r>
              <a:rPr sz="1600" spc="-5" dirty="0">
                <a:latin typeface="Calibri"/>
                <a:cs typeface="Calibri"/>
              </a:rPr>
              <a:t>li</a:t>
            </a:r>
            <a:r>
              <a:rPr sz="1600" spc="-25" dirty="0">
                <a:latin typeface="Calibri"/>
                <a:cs typeface="Calibri"/>
              </a:rPr>
              <a:t>z</a:t>
            </a:r>
            <a:r>
              <a:rPr sz="1600" spc="-15" dirty="0">
                <a:latin typeface="Calibri"/>
                <a:cs typeface="Calibri"/>
              </a:rPr>
              <a:t>a</a:t>
            </a:r>
            <a:r>
              <a:rPr sz="1600" spc="-5" dirty="0">
                <a:latin typeface="Calibri"/>
                <a:cs typeface="Calibri"/>
              </a:rPr>
              <a:t>ti</a:t>
            </a:r>
            <a:r>
              <a:rPr sz="1600" spc="-10" dirty="0">
                <a:latin typeface="Calibri"/>
                <a:cs typeface="Calibri"/>
              </a:rPr>
              <a:t>on</a:t>
            </a:r>
            <a:endParaRPr sz="1600">
              <a:latin typeface="Calibri"/>
              <a:cs typeface="Calibri"/>
            </a:endParaRPr>
          </a:p>
        </p:txBody>
      </p:sp>
      <p:sp>
        <p:nvSpPr>
          <p:cNvPr id="12" name="object 12"/>
          <p:cNvSpPr/>
          <p:nvPr/>
        </p:nvSpPr>
        <p:spPr>
          <a:xfrm>
            <a:off x="2007107" y="2990088"/>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13" name="object 13"/>
          <p:cNvSpPr/>
          <p:nvPr/>
        </p:nvSpPr>
        <p:spPr>
          <a:xfrm>
            <a:off x="367284" y="3008376"/>
            <a:ext cx="8205470" cy="0"/>
          </a:xfrm>
          <a:custGeom>
            <a:avLst/>
            <a:gdLst/>
            <a:ahLst/>
            <a:cxnLst/>
            <a:rect l="l" t="t" r="r" b="b"/>
            <a:pathLst>
              <a:path w="8205470">
                <a:moveTo>
                  <a:pt x="0" y="0"/>
                </a:moveTo>
                <a:lnTo>
                  <a:pt x="8205216" y="0"/>
                </a:lnTo>
              </a:path>
            </a:pathLst>
          </a:custGeom>
          <a:ln w="6096">
            <a:solidFill>
              <a:srgbClr val="5B9BD4"/>
            </a:solidFill>
          </a:ln>
        </p:spPr>
        <p:txBody>
          <a:bodyPr wrap="square" lIns="0" tIns="0" rIns="0" bIns="0" rtlCol="0"/>
          <a:lstStyle/>
          <a:p>
            <a:endParaRPr/>
          </a:p>
        </p:txBody>
      </p:sp>
      <p:sp>
        <p:nvSpPr>
          <p:cNvPr id="14" name="object 14"/>
          <p:cNvSpPr txBox="1"/>
          <p:nvPr/>
        </p:nvSpPr>
        <p:spPr>
          <a:xfrm>
            <a:off x="430174" y="3029204"/>
            <a:ext cx="1487805" cy="1169035"/>
          </a:xfrm>
          <a:prstGeom prst="rect">
            <a:avLst/>
          </a:prstGeom>
        </p:spPr>
        <p:txBody>
          <a:bodyPr vert="horz" wrap="square" lIns="0" tIns="38100" rIns="0" bIns="0" rtlCol="0">
            <a:spAutoFit/>
          </a:bodyPr>
          <a:lstStyle/>
          <a:p>
            <a:pPr marL="12700" marR="5080">
              <a:lnSpc>
                <a:spcPct val="91700"/>
              </a:lnSpc>
              <a:spcBef>
                <a:spcPts val="300"/>
              </a:spcBef>
            </a:pPr>
            <a:r>
              <a:rPr sz="2000" spc="-5" dirty="0">
                <a:latin typeface="Calibri"/>
                <a:cs typeface="Calibri"/>
              </a:rPr>
              <a:t>Compliance  with CMS-  </a:t>
            </a:r>
            <a:r>
              <a:rPr sz="2000" spc="-10" dirty="0">
                <a:latin typeface="Calibri"/>
                <a:cs typeface="Calibri"/>
              </a:rPr>
              <a:t>required</a:t>
            </a:r>
            <a:r>
              <a:rPr sz="2000" spc="-70" dirty="0">
                <a:latin typeface="Calibri"/>
                <a:cs typeface="Calibri"/>
              </a:rPr>
              <a:t> </a:t>
            </a:r>
            <a:r>
              <a:rPr sz="2000" dirty="0">
                <a:latin typeface="Calibri"/>
                <a:cs typeface="Calibri"/>
              </a:rPr>
              <a:t>MOC  </a:t>
            </a:r>
            <a:r>
              <a:rPr sz="2000" spc="-10" dirty="0">
                <a:latin typeface="Calibri"/>
                <a:cs typeface="Calibri"/>
              </a:rPr>
              <a:t>processes</a:t>
            </a:r>
            <a:endParaRPr sz="2000">
              <a:latin typeface="Calibri"/>
              <a:cs typeface="Calibri"/>
            </a:endParaRPr>
          </a:p>
        </p:txBody>
      </p:sp>
      <p:sp>
        <p:nvSpPr>
          <p:cNvPr id="15" name="object 15"/>
          <p:cNvSpPr txBox="1"/>
          <p:nvPr/>
        </p:nvSpPr>
        <p:spPr>
          <a:xfrm>
            <a:off x="2179447" y="3042030"/>
            <a:ext cx="2994025"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HRA </a:t>
            </a:r>
            <a:r>
              <a:rPr sz="1600" spc="-5" dirty="0">
                <a:latin typeface="Calibri"/>
                <a:cs typeface="Calibri"/>
              </a:rPr>
              <a:t>and </a:t>
            </a:r>
            <a:r>
              <a:rPr sz="1600" spc="-15" dirty="0">
                <a:latin typeface="Calibri"/>
                <a:cs typeface="Calibri"/>
              </a:rPr>
              <a:t>Care </a:t>
            </a:r>
            <a:r>
              <a:rPr sz="1600" spc="-5" dirty="0">
                <a:latin typeface="Calibri"/>
                <a:cs typeface="Calibri"/>
              </a:rPr>
              <a:t>Plan </a:t>
            </a:r>
            <a:r>
              <a:rPr sz="1600" spc="-10" dirty="0">
                <a:latin typeface="Calibri"/>
                <a:cs typeface="Calibri"/>
              </a:rPr>
              <a:t>completion</a:t>
            </a:r>
            <a:r>
              <a:rPr sz="1600" spc="25" dirty="0">
                <a:latin typeface="Calibri"/>
                <a:cs typeface="Calibri"/>
              </a:rPr>
              <a:t> </a:t>
            </a:r>
            <a:r>
              <a:rPr sz="1600" spc="-15" dirty="0">
                <a:latin typeface="Calibri"/>
                <a:cs typeface="Calibri"/>
              </a:rPr>
              <a:t>rates</a:t>
            </a:r>
            <a:endParaRPr sz="1600">
              <a:latin typeface="Calibri"/>
              <a:cs typeface="Calibri"/>
            </a:endParaRPr>
          </a:p>
        </p:txBody>
      </p:sp>
      <p:sp>
        <p:nvSpPr>
          <p:cNvPr id="16" name="object 16"/>
          <p:cNvSpPr/>
          <p:nvPr/>
        </p:nvSpPr>
        <p:spPr>
          <a:xfrm>
            <a:off x="2007107" y="3378708"/>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17" name="object 17"/>
          <p:cNvSpPr txBox="1"/>
          <p:nvPr/>
        </p:nvSpPr>
        <p:spPr>
          <a:xfrm>
            <a:off x="2179447" y="3411728"/>
            <a:ext cx="1781175"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Timely </a:t>
            </a:r>
            <a:r>
              <a:rPr sz="1600" spc="-10" dirty="0">
                <a:latin typeface="Calibri"/>
                <a:cs typeface="Calibri"/>
              </a:rPr>
              <a:t>member</a:t>
            </a:r>
            <a:r>
              <a:rPr sz="1600" spc="-15" dirty="0">
                <a:latin typeface="Calibri"/>
                <a:cs typeface="Calibri"/>
              </a:rPr>
              <a:t> </a:t>
            </a:r>
            <a:r>
              <a:rPr sz="1600" spc="-5" dirty="0">
                <a:latin typeface="Calibri"/>
                <a:cs typeface="Calibri"/>
              </a:rPr>
              <a:t>visits</a:t>
            </a:r>
            <a:endParaRPr sz="1600">
              <a:latin typeface="Calibri"/>
              <a:cs typeface="Calibri"/>
            </a:endParaRPr>
          </a:p>
        </p:txBody>
      </p:sp>
      <p:sp>
        <p:nvSpPr>
          <p:cNvPr id="18" name="object 18"/>
          <p:cNvSpPr/>
          <p:nvPr/>
        </p:nvSpPr>
        <p:spPr>
          <a:xfrm>
            <a:off x="2007107" y="3747515"/>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19" name="object 19"/>
          <p:cNvSpPr txBox="1"/>
          <p:nvPr/>
        </p:nvSpPr>
        <p:spPr>
          <a:xfrm>
            <a:off x="2179447" y="3781171"/>
            <a:ext cx="2457450" cy="269240"/>
          </a:xfrm>
          <a:prstGeom prst="rect">
            <a:avLst/>
          </a:prstGeom>
        </p:spPr>
        <p:txBody>
          <a:bodyPr vert="horz" wrap="square" lIns="0" tIns="12065" rIns="0" bIns="0" rtlCol="0">
            <a:spAutoFit/>
          </a:bodyPr>
          <a:lstStyle/>
          <a:p>
            <a:pPr marL="12700">
              <a:lnSpc>
                <a:spcPct val="100000"/>
              </a:lnSpc>
              <a:spcBef>
                <a:spcPts val="95"/>
              </a:spcBef>
            </a:pPr>
            <a:r>
              <a:rPr sz="1600" spc="-15" dirty="0">
                <a:latin typeface="Calibri"/>
                <a:cs typeface="Calibri"/>
              </a:rPr>
              <a:t>Care </a:t>
            </a:r>
            <a:r>
              <a:rPr sz="1600" spc="-10" dirty="0">
                <a:latin typeface="Calibri"/>
                <a:cs typeface="Calibri"/>
              </a:rPr>
              <a:t>transitions</a:t>
            </a:r>
            <a:r>
              <a:rPr sz="1600" spc="10" dirty="0">
                <a:latin typeface="Calibri"/>
                <a:cs typeface="Calibri"/>
              </a:rPr>
              <a:t> </a:t>
            </a:r>
            <a:r>
              <a:rPr sz="1600" spc="-10" dirty="0">
                <a:latin typeface="Calibri"/>
                <a:cs typeface="Calibri"/>
              </a:rPr>
              <a:t>management</a:t>
            </a:r>
            <a:endParaRPr sz="1600">
              <a:latin typeface="Calibri"/>
              <a:cs typeface="Calibri"/>
            </a:endParaRPr>
          </a:p>
        </p:txBody>
      </p:sp>
      <p:sp>
        <p:nvSpPr>
          <p:cNvPr id="20" name="object 20"/>
          <p:cNvSpPr/>
          <p:nvPr/>
        </p:nvSpPr>
        <p:spPr>
          <a:xfrm>
            <a:off x="2007107" y="4117847"/>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21" name="object 21"/>
          <p:cNvSpPr txBox="1"/>
          <p:nvPr/>
        </p:nvSpPr>
        <p:spPr>
          <a:xfrm>
            <a:off x="2179447" y="4150867"/>
            <a:ext cx="3406105" cy="258404"/>
          </a:xfrm>
          <a:prstGeom prst="rect">
            <a:avLst/>
          </a:prstGeom>
        </p:spPr>
        <p:txBody>
          <a:bodyPr vert="horz" wrap="square" lIns="0" tIns="12065" rIns="0" bIns="0" rtlCol="0">
            <a:spAutoFit/>
          </a:bodyPr>
          <a:lstStyle/>
          <a:p>
            <a:pPr marL="12700">
              <a:lnSpc>
                <a:spcPct val="100000"/>
              </a:lnSpc>
              <a:spcBef>
                <a:spcPts val="95"/>
              </a:spcBef>
            </a:pPr>
            <a:r>
              <a:rPr sz="1600" spc="-15" dirty="0">
                <a:latin typeface="Calibri"/>
                <a:cs typeface="Calibri"/>
              </a:rPr>
              <a:t>Staff</a:t>
            </a:r>
            <a:r>
              <a:rPr lang="en-US" sz="1600" spc="-15" dirty="0">
                <a:latin typeface="Calibri"/>
                <a:cs typeface="Calibri"/>
              </a:rPr>
              <a:t>, </a:t>
            </a:r>
            <a:r>
              <a:rPr sz="1600" spc="-10" dirty="0">
                <a:latin typeface="Calibri"/>
                <a:cs typeface="Calibri"/>
              </a:rPr>
              <a:t>Provider</a:t>
            </a:r>
            <a:r>
              <a:rPr lang="en-US" sz="1600" spc="-10" dirty="0">
                <a:latin typeface="Calibri"/>
                <a:cs typeface="Calibri"/>
              </a:rPr>
              <a:t>, &amp; Facility </a:t>
            </a:r>
            <a:r>
              <a:rPr sz="1600" spc="-10" dirty="0">
                <a:latin typeface="Calibri"/>
                <a:cs typeface="Calibri"/>
              </a:rPr>
              <a:t> </a:t>
            </a:r>
            <a:r>
              <a:rPr sz="1600" spc="-5" dirty="0">
                <a:latin typeface="Calibri"/>
                <a:cs typeface="Calibri"/>
              </a:rPr>
              <a:t>MOC</a:t>
            </a:r>
            <a:r>
              <a:rPr sz="1600" spc="40" dirty="0">
                <a:latin typeface="Calibri"/>
                <a:cs typeface="Calibri"/>
              </a:rPr>
              <a:t> </a:t>
            </a:r>
            <a:r>
              <a:rPr sz="1600" spc="-25" dirty="0">
                <a:latin typeface="Calibri"/>
                <a:cs typeface="Calibri"/>
              </a:rPr>
              <a:t>Training</a:t>
            </a:r>
            <a:endParaRPr sz="1600" dirty="0">
              <a:latin typeface="Calibri"/>
              <a:cs typeface="Calibri"/>
            </a:endParaRPr>
          </a:p>
        </p:txBody>
      </p:sp>
      <p:sp>
        <p:nvSpPr>
          <p:cNvPr id="22" name="object 22"/>
          <p:cNvSpPr/>
          <p:nvPr/>
        </p:nvSpPr>
        <p:spPr>
          <a:xfrm>
            <a:off x="2007107" y="4486655"/>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23" name="object 23"/>
          <p:cNvSpPr/>
          <p:nvPr/>
        </p:nvSpPr>
        <p:spPr>
          <a:xfrm>
            <a:off x="367284" y="4504944"/>
            <a:ext cx="8205470" cy="0"/>
          </a:xfrm>
          <a:custGeom>
            <a:avLst/>
            <a:gdLst/>
            <a:ahLst/>
            <a:cxnLst/>
            <a:rect l="l" t="t" r="r" b="b"/>
            <a:pathLst>
              <a:path w="8205470">
                <a:moveTo>
                  <a:pt x="0" y="0"/>
                </a:moveTo>
                <a:lnTo>
                  <a:pt x="8205216" y="0"/>
                </a:lnTo>
              </a:path>
            </a:pathLst>
          </a:custGeom>
          <a:ln w="6096">
            <a:solidFill>
              <a:srgbClr val="5B9BD4"/>
            </a:solidFill>
          </a:ln>
        </p:spPr>
        <p:txBody>
          <a:bodyPr wrap="square" lIns="0" tIns="0" rIns="0" bIns="0" rtlCol="0"/>
          <a:lstStyle/>
          <a:p>
            <a:endParaRPr/>
          </a:p>
        </p:txBody>
      </p:sp>
      <p:sp>
        <p:nvSpPr>
          <p:cNvPr id="24" name="object 24"/>
          <p:cNvSpPr txBox="1"/>
          <p:nvPr/>
        </p:nvSpPr>
        <p:spPr>
          <a:xfrm>
            <a:off x="430174" y="4526026"/>
            <a:ext cx="1216025" cy="611505"/>
          </a:xfrm>
          <a:prstGeom prst="rect">
            <a:avLst/>
          </a:prstGeom>
        </p:spPr>
        <p:txBody>
          <a:bodyPr vert="horz" wrap="square" lIns="0" tIns="12700" rIns="0" bIns="0" rtlCol="0">
            <a:spAutoFit/>
          </a:bodyPr>
          <a:lstStyle/>
          <a:p>
            <a:pPr marL="12700">
              <a:lnSpc>
                <a:spcPts val="2305"/>
              </a:lnSpc>
              <a:spcBef>
                <a:spcPts val="100"/>
              </a:spcBef>
            </a:pPr>
            <a:r>
              <a:rPr sz="2000" dirty="0">
                <a:latin typeface="Calibri"/>
                <a:cs typeface="Calibri"/>
              </a:rPr>
              <a:t>Member</a:t>
            </a:r>
            <a:endParaRPr sz="2000">
              <a:latin typeface="Calibri"/>
              <a:cs typeface="Calibri"/>
            </a:endParaRPr>
          </a:p>
          <a:p>
            <a:pPr marL="12700">
              <a:lnSpc>
                <a:spcPts val="2305"/>
              </a:lnSpc>
            </a:pPr>
            <a:r>
              <a:rPr sz="2000" spc="-10" dirty="0">
                <a:latin typeface="Calibri"/>
                <a:cs typeface="Calibri"/>
              </a:rPr>
              <a:t>Satisfaction</a:t>
            </a:r>
            <a:endParaRPr sz="2000">
              <a:latin typeface="Calibri"/>
              <a:cs typeface="Calibri"/>
            </a:endParaRPr>
          </a:p>
        </p:txBody>
      </p:sp>
      <p:sp>
        <p:nvSpPr>
          <p:cNvPr id="25" name="object 25"/>
          <p:cNvSpPr txBox="1"/>
          <p:nvPr/>
        </p:nvSpPr>
        <p:spPr>
          <a:xfrm>
            <a:off x="2179447" y="4589526"/>
            <a:ext cx="3949700" cy="504625"/>
          </a:xfrm>
          <a:prstGeom prst="rect">
            <a:avLst/>
          </a:prstGeom>
        </p:spPr>
        <p:txBody>
          <a:bodyPr vert="horz" wrap="square" lIns="0" tIns="12065" rIns="0" bIns="0" rtlCol="0">
            <a:spAutoFit/>
          </a:bodyPr>
          <a:lstStyle/>
          <a:p>
            <a:pPr marL="12700">
              <a:lnSpc>
                <a:spcPct val="100000"/>
              </a:lnSpc>
              <a:spcBef>
                <a:spcPts val="95"/>
              </a:spcBef>
            </a:pPr>
            <a:r>
              <a:rPr sz="1600" spc="-5" dirty="0">
                <a:latin typeface="Calibri"/>
                <a:cs typeface="Calibri"/>
              </a:rPr>
              <a:t>P</a:t>
            </a:r>
            <a:r>
              <a:rPr lang="en-US" sz="1600" spc="-5" dirty="0">
                <a:latin typeface="Calibri"/>
                <a:cs typeface="Calibri"/>
              </a:rPr>
              <a:t>rovider Partners </a:t>
            </a:r>
            <a:r>
              <a:rPr sz="1600" spc="-5" dirty="0">
                <a:latin typeface="Calibri"/>
                <a:cs typeface="Calibri"/>
              </a:rPr>
              <a:t>designed </a:t>
            </a:r>
            <a:r>
              <a:rPr sz="1600" spc="-10" dirty="0">
                <a:latin typeface="Calibri"/>
                <a:cs typeface="Calibri"/>
              </a:rPr>
              <a:t>survey conducted once per</a:t>
            </a:r>
            <a:r>
              <a:rPr sz="1600" spc="55" dirty="0">
                <a:latin typeface="Calibri"/>
                <a:cs typeface="Calibri"/>
              </a:rPr>
              <a:t> </a:t>
            </a:r>
            <a:r>
              <a:rPr sz="1600" spc="-10" dirty="0">
                <a:latin typeface="Calibri"/>
                <a:cs typeface="Calibri"/>
              </a:rPr>
              <a:t>year</a:t>
            </a:r>
            <a:endParaRPr sz="1600" dirty="0">
              <a:latin typeface="Calibri"/>
              <a:cs typeface="Calibri"/>
            </a:endParaRPr>
          </a:p>
        </p:txBody>
      </p:sp>
      <p:sp>
        <p:nvSpPr>
          <p:cNvPr id="26" name="object 26"/>
          <p:cNvSpPr/>
          <p:nvPr/>
        </p:nvSpPr>
        <p:spPr>
          <a:xfrm>
            <a:off x="2007107" y="5932932"/>
            <a:ext cx="6565900" cy="0"/>
          </a:xfrm>
          <a:custGeom>
            <a:avLst/>
            <a:gdLst/>
            <a:ahLst/>
            <a:cxnLst/>
            <a:rect l="l" t="t" r="r" b="b"/>
            <a:pathLst>
              <a:path w="6565900">
                <a:moveTo>
                  <a:pt x="0" y="0"/>
                </a:moveTo>
                <a:lnTo>
                  <a:pt x="6565392" y="0"/>
                </a:lnTo>
              </a:path>
            </a:pathLst>
          </a:custGeom>
          <a:ln w="12192">
            <a:solidFill>
              <a:srgbClr val="C4D4EB"/>
            </a:solidFill>
          </a:ln>
        </p:spPr>
        <p:txBody>
          <a:bodyPr wrap="square" lIns="0" tIns="0" rIns="0" bIns="0" rtlCol="0"/>
          <a:lstStyle/>
          <a:p>
            <a:endParaRPr/>
          </a:p>
        </p:txBody>
      </p:sp>
      <p:sp>
        <p:nvSpPr>
          <p:cNvPr id="27" name="object 27"/>
          <p:cNvSpPr/>
          <p:nvPr/>
        </p:nvSpPr>
        <p:spPr>
          <a:xfrm>
            <a:off x="8526907" y="1760791"/>
            <a:ext cx="3573779" cy="2203704"/>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9870312-0ECF-449F-A1E2-3BE3FD2ABC94}"/>
              </a:ext>
            </a:extLst>
          </p:cNvPr>
          <p:cNvSpPr>
            <a:spLocks noGrp="1"/>
          </p:cNvSpPr>
          <p:nvPr>
            <p:ph type="title"/>
          </p:nvPr>
        </p:nvSpPr>
        <p:spPr/>
        <p:txBody>
          <a:bodyPr/>
          <a:lstStyle/>
          <a:p>
            <a:r>
              <a:rPr lang="en-US" dirty="0"/>
              <a:t>Evaluation of the Model of Care</a:t>
            </a:r>
          </a:p>
        </p:txBody>
      </p:sp>
      <p:sp>
        <p:nvSpPr>
          <p:cNvPr id="6" name="Text Placeholder 5">
            <a:extLst>
              <a:ext uri="{FF2B5EF4-FFF2-40B4-BE49-F238E27FC236}">
                <a16:creationId xmlns:a16="http://schemas.microsoft.com/office/drawing/2014/main" id="{654C468B-D992-4420-95F8-873B21242CAE}"/>
              </a:ext>
            </a:extLst>
          </p:cNvPr>
          <p:cNvSpPr>
            <a:spLocks noGrp="1"/>
          </p:cNvSpPr>
          <p:nvPr>
            <p:ph type="body" sz="quarter" idx="13"/>
          </p:nvPr>
        </p:nvSpPr>
        <p:spPr>
          <a:xfrm>
            <a:off x="842963" y="1381125"/>
            <a:ext cx="6739572" cy="4838700"/>
          </a:xfrm>
        </p:spPr>
        <p:txBody>
          <a:bodyPr/>
          <a:lstStyle/>
          <a:p>
            <a:r>
              <a:rPr lang="en-US" dirty="0"/>
              <a:t>Data is collected, analyzed and evaluated on a monthly, quarterly and annual basis from each domain of care to monitor performance and identify areas for improvement and to ensure program goals have been met.</a:t>
            </a:r>
          </a:p>
          <a:p>
            <a:endParaRPr lang="en-US" dirty="0">
              <a:solidFill>
                <a:srgbClr val="C55A11"/>
              </a:solidFill>
            </a:endParaRPr>
          </a:p>
          <a:p>
            <a:r>
              <a:rPr lang="en-US" dirty="0">
                <a:solidFill>
                  <a:srgbClr val="C55A11"/>
                </a:solidFill>
              </a:rPr>
              <a:t>Annual Evaluation of the MOC</a:t>
            </a:r>
          </a:p>
          <a:p>
            <a:pPr lvl="1"/>
            <a:r>
              <a:rPr lang="en-US" dirty="0">
                <a:solidFill>
                  <a:srgbClr val="C55A11"/>
                </a:solidFill>
              </a:rPr>
              <a:t>Formal evaluation of MOC effectiveness led by Provider Partners Quality Improvement (QI) department.</a:t>
            </a:r>
          </a:p>
          <a:p>
            <a:pPr lvl="1"/>
            <a:r>
              <a:rPr lang="en-US" altLang="en-US" sz="2400" dirty="0">
                <a:solidFill>
                  <a:srgbClr val="C55A11"/>
                </a:solidFill>
              </a:rPr>
              <a:t>Significant changes to the MOC must be approved by the QIC.</a:t>
            </a:r>
          </a:p>
          <a:p>
            <a:pPr lvl="1"/>
            <a:endParaRPr lang="en-US" dirty="0">
              <a:solidFill>
                <a:srgbClr val="C55A11"/>
              </a:solidFill>
            </a:endParaRPr>
          </a:p>
          <a:p>
            <a:endParaRPr lang="en-US" dirty="0"/>
          </a:p>
          <a:p>
            <a:endParaRPr lang="en-US" dirty="0"/>
          </a:p>
        </p:txBody>
      </p:sp>
      <p:sp>
        <p:nvSpPr>
          <p:cNvPr id="5" name="object 5"/>
          <p:cNvSpPr/>
          <p:nvPr/>
        </p:nvSpPr>
        <p:spPr>
          <a:xfrm>
            <a:off x="8118158" y="1403676"/>
            <a:ext cx="3230879" cy="242316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836436" y="4012566"/>
            <a:ext cx="843280" cy="728980"/>
          </a:xfrm>
          <a:custGeom>
            <a:avLst/>
            <a:gdLst/>
            <a:ahLst/>
            <a:cxnLst/>
            <a:rect l="l" t="t" r="r" b="b"/>
            <a:pathLst>
              <a:path w="843279" h="728979">
                <a:moveTo>
                  <a:pt x="842772" y="278257"/>
                </a:moveTo>
                <a:lnTo>
                  <a:pt x="0" y="278257"/>
                </a:lnTo>
                <a:lnTo>
                  <a:pt x="260476" y="450215"/>
                </a:lnTo>
                <a:lnTo>
                  <a:pt x="160908" y="728472"/>
                </a:lnTo>
                <a:lnTo>
                  <a:pt x="421385" y="556513"/>
                </a:lnTo>
                <a:lnTo>
                  <a:pt x="620331" y="556513"/>
                </a:lnTo>
                <a:lnTo>
                  <a:pt x="582295" y="450215"/>
                </a:lnTo>
                <a:lnTo>
                  <a:pt x="842772" y="278257"/>
                </a:lnTo>
                <a:close/>
              </a:path>
              <a:path w="843279" h="728979">
                <a:moveTo>
                  <a:pt x="620331" y="556513"/>
                </a:moveTo>
                <a:lnTo>
                  <a:pt x="421385" y="556513"/>
                </a:lnTo>
                <a:lnTo>
                  <a:pt x="681862" y="728472"/>
                </a:lnTo>
                <a:lnTo>
                  <a:pt x="620331" y="556513"/>
                </a:lnTo>
                <a:close/>
              </a:path>
              <a:path w="843279" h="728979">
                <a:moveTo>
                  <a:pt x="421385" y="0"/>
                </a:moveTo>
                <a:lnTo>
                  <a:pt x="321945" y="278257"/>
                </a:lnTo>
                <a:lnTo>
                  <a:pt x="520826" y="278257"/>
                </a:lnTo>
                <a:lnTo>
                  <a:pt x="421385" y="0"/>
                </a:lnTo>
                <a:close/>
              </a:path>
            </a:pathLst>
          </a:custGeom>
          <a:solidFill>
            <a:srgbClr val="FFC000"/>
          </a:solidFill>
        </p:spPr>
        <p:txBody>
          <a:bodyPr wrap="square" lIns="0" tIns="0" rIns="0" bIns="0" rtlCol="0"/>
          <a:lstStyle/>
          <a:p>
            <a:endParaRPr/>
          </a:p>
        </p:txBody>
      </p:sp>
      <p:sp>
        <p:nvSpPr>
          <p:cNvPr id="8" name="object 8"/>
          <p:cNvSpPr/>
          <p:nvPr/>
        </p:nvSpPr>
        <p:spPr>
          <a:xfrm>
            <a:off x="7836436" y="4012566"/>
            <a:ext cx="843280" cy="728980"/>
          </a:xfrm>
          <a:custGeom>
            <a:avLst/>
            <a:gdLst/>
            <a:ahLst/>
            <a:cxnLst/>
            <a:rect l="l" t="t" r="r" b="b"/>
            <a:pathLst>
              <a:path w="843279" h="728979">
                <a:moveTo>
                  <a:pt x="0" y="278257"/>
                </a:moveTo>
                <a:lnTo>
                  <a:pt x="321945" y="278257"/>
                </a:lnTo>
                <a:lnTo>
                  <a:pt x="421385" y="0"/>
                </a:lnTo>
                <a:lnTo>
                  <a:pt x="520826" y="278257"/>
                </a:lnTo>
                <a:lnTo>
                  <a:pt x="842772" y="278257"/>
                </a:lnTo>
                <a:lnTo>
                  <a:pt x="582295" y="450215"/>
                </a:lnTo>
                <a:lnTo>
                  <a:pt x="681862" y="728472"/>
                </a:lnTo>
                <a:lnTo>
                  <a:pt x="421385" y="556513"/>
                </a:lnTo>
                <a:lnTo>
                  <a:pt x="160908" y="728472"/>
                </a:lnTo>
                <a:lnTo>
                  <a:pt x="260476" y="450215"/>
                </a:lnTo>
                <a:lnTo>
                  <a:pt x="0" y="278257"/>
                </a:lnTo>
                <a:close/>
              </a:path>
            </a:pathLst>
          </a:custGeom>
          <a:ln w="12192">
            <a:solidFill>
              <a:srgbClr val="FFC000"/>
            </a:solidFill>
          </a:ln>
        </p:spPr>
        <p:txBody>
          <a:bodyPr wrap="square" lIns="0" tIns="0" rIns="0" bIns="0" rtlCol="0"/>
          <a:lstStyle/>
          <a:p>
            <a:endParaRPr dirty="0"/>
          </a:p>
        </p:txBody>
      </p:sp>
      <p:sp>
        <p:nvSpPr>
          <p:cNvPr id="9" name="object 9"/>
          <p:cNvSpPr txBox="1"/>
          <p:nvPr/>
        </p:nvSpPr>
        <p:spPr>
          <a:xfrm>
            <a:off x="8798242" y="4012566"/>
            <a:ext cx="3230879" cy="2475678"/>
          </a:xfrm>
          <a:prstGeom prst="rect">
            <a:avLst/>
          </a:prstGeom>
        </p:spPr>
        <p:txBody>
          <a:bodyPr vert="horz" wrap="square" lIns="0" tIns="13335" rIns="0" bIns="0" rtlCol="0">
            <a:spAutoFit/>
          </a:bodyPr>
          <a:lstStyle/>
          <a:p>
            <a:r>
              <a:rPr lang="en-US" sz="2000" dirty="0">
                <a:solidFill>
                  <a:schemeClr val="tx2"/>
                </a:solidFill>
              </a:rPr>
              <a:t>Provider Partners reports performance data to CMS via required annual reporting and makes MOC performance results available to key stakeholders including Plan leadership and staff, providers and members.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90574"/>
          </a:xfrm>
          <a:prstGeom prst="rect">
            <a:avLst/>
          </a:prstGeom>
        </p:spPr>
        <p:txBody>
          <a:bodyPr vert="horz" wrap="square" lIns="0" tIns="13335" rIns="0" bIns="0" rtlCol="0">
            <a:spAutoFit/>
          </a:bodyPr>
          <a:lstStyle/>
          <a:p>
            <a:pPr marL="12700">
              <a:lnSpc>
                <a:spcPct val="100000"/>
              </a:lnSpc>
              <a:spcBef>
                <a:spcPts val="105"/>
              </a:spcBef>
            </a:pPr>
            <a:r>
              <a:rPr lang="en-US" spc="-50" dirty="0"/>
              <a:t>Provider</a:t>
            </a:r>
            <a:r>
              <a:rPr spc="-165" dirty="0"/>
              <a:t> </a:t>
            </a:r>
            <a:r>
              <a:rPr spc="-60" dirty="0"/>
              <a:t>Attestation</a:t>
            </a:r>
          </a:p>
        </p:txBody>
      </p:sp>
      <p:sp>
        <p:nvSpPr>
          <p:cNvPr id="3" name="object 3"/>
          <p:cNvSpPr txBox="1"/>
          <p:nvPr/>
        </p:nvSpPr>
        <p:spPr>
          <a:xfrm>
            <a:off x="916938" y="2129154"/>
            <a:ext cx="10515599" cy="382156"/>
          </a:xfrm>
          <a:prstGeom prst="rect">
            <a:avLst/>
          </a:prstGeom>
        </p:spPr>
        <p:txBody>
          <a:bodyPr vert="horz" wrap="square" lIns="0" tIns="12700" rIns="0" bIns="0" rtlCol="0">
            <a:spAutoFit/>
          </a:bodyPr>
          <a:lstStyle/>
          <a:p>
            <a:pPr marL="12700">
              <a:lnSpc>
                <a:spcPct val="100000"/>
              </a:lnSpc>
              <a:spcBef>
                <a:spcPts val="100"/>
              </a:spcBef>
            </a:pPr>
            <a:r>
              <a:rPr sz="2400" b="1" dirty="0">
                <a:latin typeface="Calibri"/>
                <a:cs typeface="Calibri"/>
              </a:rPr>
              <a:t>I </a:t>
            </a:r>
            <a:r>
              <a:rPr sz="2400" b="1" spc="-20" dirty="0">
                <a:latin typeface="Calibri"/>
                <a:cs typeface="Calibri"/>
              </a:rPr>
              <a:t>attest </a:t>
            </a:r>
            <a:r>
              <a:rPr sz="2400" b="1" spc="-10" dirty="0">
                <a:latin typeface="Calibri"/>
                <a:cs typeface="Calibri"/>
              </a:rPr>
              <a:t>that </a:t>
            </a:r>
            <a:r>
              <a:rPr sz="2400" b="1" dirty="0">
                <a:latin typeface="Calibri"/>
                <a:cs typeface="Calibri"/>
              </a:rPr>
              <a:t>I </a:t>
            </a:r>
            <a:r>
              <a:rPr sz="2400" b="1" spc="-20" dirty="0">
                <a:latin typeface="Calibri"/>
                <a:cs typeface="Calibri"/>
              </a:rPr>
              <a:t>have </a:t>
            </a:r>
            <a:r>
              <a:rPr sz="2400" b="1" spc="-10" dirty="0">
                <a:latin typeface="Calibri"/>
                <a:cs typeface="Calibri"/>
              </a:rPr>
              <a:t>received </a:t>
            </a:r>
            <a:r>
              <a:rPr sz="2400" b="1" spc="-5" dirty="0">
                <a:latin typeface="Calibri"/>
                <a:cs typeface="Calibri"/>
              </a:rPr>
              <a:t>the 20</a:t>
            </a:r>
            <a:r>
              <a:rPr lang="en-US" sz="2400" b="1" spc="-5" dirty="0">
                <a:latin typeface="Calibri"/>
                <a:cs typeface="Calibri"/>
              </a:rPr>
              <a:t>26</a:t>
            </a:r>
            <a:r>
              <a:rPr sz="2400" b="1" spc="-5" dirty="0">
                <a:latin typeface="Calibri"/>
                <a:cs typeface="Calibri"/>
              </a:rPr>
              <a:t> Model </a:t>
            </a:r>
            <a:r>
              <a:rPr sz="2400" b="1" dirty="0">
                <a:latin typeface="Calibri"/>
                <a:cs typeface="Calibri"/>
              </a:rPr>
              <a:t>of </a:t>
            </a:r>
            <a:r>
              <a:rPr sz="2400" b="1" spc="-10" dirty="0">
                <a:latin typeface="Calibri"/>
                <a:cs typeface="Calibri"/>
              </a:rPr>
              <a:t>Care </a:t>
            </a:r>
            <a:r>
              <a:rPr sz="2400" b="1" spc="-25" dirty="0">
                <a:latin typeface="Calibri"/>
                <a:cs typeface="Calibri"/>
              </a:rPr>
              <a:t>Training </a:t>
            </a:r>
            <a:r>
              <a:rPr sz="2400" b="1" spc="-15" dirty="0">
                <a:latin typeface="Calibri"/>
                <a:cs typeface="Calibri"/>
              </a:rPr>
              <a:t>for</a:t>
            </a:r>
            <a:r>
              <a:rPr sz="2400" b="1" spc="85" dirty="0">
                <a:latin typeface="Calibri"/>
                <a:cs typeface="Calibri"/>
              </a:rPr>
              <a:t> </a:t>
            </a:r>
            <a:r>
              <a:rPr lang="en-US" sz="2400" b="1" spc="-10" dirty="0">
                <a:latin typeface="Calibri"/>
                <a:cs typeface="Calibri"/>
              </a:rPr>
              <a:t>Provider Partners</a:t>
            </a:r>
            <a:r>
              <a:rPr sz="2400" b="1" spc="-10" dirty="0">
                <a:latin typeface="Calibri"/>
                <a:cs typeface="Calibri"/>
              </a:rPr>
              <a:t>:</a:t>
            </a:r>
            <a:endParaRPr sz="2400" dirty="0">
              <a:latin typeface="Calibri"/>
              <a:cs typeface="Calibri"/>
            </a:endParaRPr>
          </a:p>
        </p:txBody>
      </p:sp>
      <p:sp>
        <p:nvSpPr>
          <p:cNvPr id="4" name="object 4"/>
          <p:cNvSpPr/>
          <p:nvPr/>
        </p:nvSpPr>
        <p:spPr>
          <a:xfrm>
            <a:off x="929639" y="3257651"/>
            <a:ext cx="3048000" cy="0"/>
          </a:xfrm>
          <a:custGeom>
            <a:avLst/>
            <a:gdLst/>
            <a:ahLst/>
            <a:cxnLst/>
            <a:rect l="l" t="t" r="r" b="b"/>
            <a:pathLst>
              <a:path w="3048000">
                <a:moveTo>
                  <a:pt x="0" y="0"/>
                </a:moveTo>
                <a:lnTo>
                  <a:pt x="3048000" y="0"/>
                </a:lnTo>
              </a:path>
            </a:pathLst>
          </a:custGeom>
          <a:ln w="19792">
            <a:solidFill>
              <a:srgbClr val="000000"/>
            </a:solidFill>
          </a:ln>
        </p:spPr>
        <p:txBody>
          <a:bodyPr wrap="square" lIns="0" tIns="0" rIns="0" bIns="0" rtlCol="0"/>
          <a:lstStyle/>
          <a:p>
            <a:endParaRPr/>
          </a:p>
        </p:txBody>
      </p:sp>
      <p:sp>
        <p:nvSpPr>
          <p:cNvPr id="5" name="object 5"/>
          <p:cNvSpPr/>
          <p:nvPr/>
        </p:nvSpPr>
        <p:spPr>
          <a:xfrm>
            <a:off x="5570220" y="3257422"/>
            <a:ext cx="4503420" cy="0"/>
          </a:xfrm>
          <a:custGeom>
            <a:avLst/>
            <a:gdLst/>
            <a:ahLst/>
            <a:cxnLst/>
            <a:rect l="l" t="t" r="r" b="b"/>
            <a:pathLst>
              <a:path w="4503420">
                <a:moveTo>
                  <a:pt x="0" y="0"/>
                </a:moveTo>
                <a:lnTo>
                  <a:pt x="4503420" y="0"/>
                </a:lnTo>
              </a:path>
            </a:pathLst>
          </a:custGeom>
          <a:ln w="19812">
            <a:solidFill>
              <a:srgbClr val="000000"/>
            </a:solidFill>
          </a:ln>
        </p:spPr>
        <p:txBody>
          <a:bodyPr wrap="square" lIns="0" tIns="0" rIns="0" bIns="0" rtlCol="0"/>
          <a:lstStyle/>
          <a:p>
            <a:endParaRPr/>
          </a:p>
        </p:txBody>
      </p:sp>
      <p:sp>
        <p:nvSpPr>
          <p:cNvPr id="6" name="object 6"/>
          <p:cNvSpPr txBox="1"/>
          <p:nvPr/>
        </p:nvSpPr>
        <p:spPr>
          <a:xfrm>
            <a:off x="916939" y="3278504"/>
            <a:ext cx="1735455"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Printed</a:t>
            </a:r>
            <a:r>
              <a:rPr sz="2400" spc="-70" dirty="0">
                <a:latin typeface="Calibri"/>
                <a:cs typeface="Calibri"/>
              </a:rPr>
              <a:t> </a:t>
            </a:r>
            <a:r>
              <a:rPr sz="2400" dirty="0">
                <a:latin typeface="Calibri"/>
                <a:cs typeface="Calibri"/>
              </a:rPr>
              <a:t>Name</a:t>
            </a:r>
            <a:endParaRPr sz="2400">
              <a:latin typeface="Calibri"/>
              <a:cs typeface="Calibri"/>
            </a:endParaRPr>
          </a:p>
        </p:txBody>
      </p:sp>
      <p:sp>
        <p:nvSpPr>
          <p:cNvPr id="7" name="object 7"/>
          <p:cNvSpPr txBox="1"/>
          <p:nvPr/>
        </p:nvSpPr>
        <p:spPr>
          <a:xfrm>
            <a:off x="5489575" y="3278504"/>
            <a:ext cx="4213860" cy="391160"/>
          </a:xfrm>
          <a:prstGeom prst="rect">
            <a:avLst/>
          </a:prstGeom>
        </p:spPr>
        <p:txBody>
          <a:bodyPr vert="horz" wrap="square" lIns="0" tIns="12700" rIns="0" bIns="0" rtlCol="0">
            <a:spAutoFit/>
          </a:bodyPr>
          <a:lstStyle/>
          <a:p>
            <a:pPr marL="12700">
              <a:lnSpc>
                <a:spcPct val="100000"/>
              </a:lnSpc>
              <a:spcBef>
                <a:spcPts val="100"/>
              </a:spcBef>
            </a:pPr>
            <a:r>
              <a:rPr sz="2400" spc="-15" dirty="0">
                <a:latin typeface="Calibri"/>
                <a:cs typeface="Calibri"/>
              </a:rPr>
              <a:t>Organization </a:t>
            </a:r>
            <a:r>
              <a:rPr sz="2400" dirty="0">
                <a:latin typeface="Calibri"/>
                <a:cs typeface="Calibri"/>
              </a:rPr>
              <a:t>Name </a:t>
            </a:r>
            <a:r>
              <a:rPr sz="2400" spc="-5" dirty="0">
                <a:latin typeface="Calibri"/>
                <a:cs typeface="Calibri"/>
              </a:rPr>
              <a:t>(if applicable</a:t>
            </a:r>
            <a:r>
              <a:rPr sz="2400" spc="-55" dirty="0">
                <a:latin typeface="Calibri"/>
                <a:cs typeface="Calibri"/>
              </a:rPr>
              <a:t> </a:t>
            </a:r>
            <a:r>
              <a:rPr sz="2400" dirty="0">
                <a:latin typeface="Calibri"/>
                <a:cs typeface="Calibri"/>
              </a:rPr>
              <a:t>)</a:t>
            </a:r>
            <a:endParaRPr sz="2400">
              <a:latin typeface="Calibri"/>
              <a:cs typeface="Calibri"/>
            </a:endParaRPr>
          </a:p>
        </p:txBody>
      </p:sp>
      <p:sp>
        <p:nvSpPr>
          <p:cNvPr id="8" name="object 8"/>
          <p:cNvSpPr/>
          <p:nvPr/>
        </p:nvSpPr>
        <p:spPr>
          <a:xfrm>
            <a:off x="929639" y="4407001"/>
            <a:ext cx="3505200" cy="0"/>
          </a:xfrm>
          <a:custGeom>
            <a:avLst/>
            <a:gdLst/>
            <a:ahLst/>
            <a:cxnLst/>
            <a:rect l="l" t="t" r="r" b="b"/>
            <a:pathLst>
              <a:path w="3505200">
                <a:moveTo>
                  <a:pt x="0" y="0"/>
                </a:moveTo>
                <a:lnTo>
                  <a:pt x="3505200" y="0"/>
                </a:lnTo>
              </a:path>
            </a:pathLst>
          </a:custGeom>
          <a:ln w="19792">
            <a:solidFill>
              <a:srgbClr val="000000"/>
            </a:solidFill>
          </a:ln>
        </p:spPr>
        <p:txBody>
          <a:bodyPr wrap="square" lIns="0" tIns="0" rIns="0" bIns="0" rtlCol="0"/>
          <a:lstStyle/>
          <a:p>
            <a:endParaRPr/>
          </a:p>
        </p:txBody>
      </p:sp>
      <p:sp>
        <p:nvSpPr>
          <p:cNvPr id="9" name="object 9"/>
          <p:cNvSpPr/>
          <p:nvPr/>
        </p:nvSpPr>
        <p:spPr>
          <a:xfrm>
            <a:off x="5474842" y="4407001"/>
            <a:ext cx="5181600" cy="0"/>
          </a:xfrm>
          <a:custGeom>
            <a:avLst/>
            <a:gdLst/>
            <a:ahLst/>
            <a:cxnLst/>
            <a:rect l="l" t="t" r="r" b="b"/>
            <a:pathLst>
              <a:path w="5181600">
                <a:moveTo>
                  <a:pt x="0" y="0"/>
                </a:moveTo>
                <a:lnTo>
                  <a:pt x="5181600" y="0"/>
                </a:lnTo>
              </a:path>
            </a:pathLst>
          </a:custGeom>
          <a:ln w="19792">
            <a:solidFill>
              <a:srgbClr val="000000"/>
            </a:solidFill>
          </a:ln>
        </p:spPr>
        <p:txBody>
          <a:bodyPr wrap="square" lIns="0" tIns="0" rIns="0" bIns="0" rtlCol="0"/>
          <a:lstStyle/>
          <a:p>
            <a:endParaRPr/>
          </a:p>
        </p:txBody>
      </p:sp>
      <p:sp>
        <p:nvSpPr>
          <p:cNvPr id="10" name="object 10"/>
          <p:cNvSpPr txBox="1"/>
          <p:nvPr/>
        </p:nvSpPr>
        <p:spPr>
          <a:xfrm>
            <a:off x="916939" y="4427296"/>
            <a:ext cx="1198245" cy="391795"/>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Sign</a:t>
            </a:r>
            <a:r>
              <a:rPr sz="2400" spc="-30" dirty="0">
                <a:latin typeface="Calibri"/>
                <a:cs typeface="Calibri"/>
              </a:rPr>
              <a:t>a</a:t>
            </a:r>
            <a:r>
              <a:rPr sz="2400" dirty="0">
                <a:latin typeface="Calibri"/>
                <a:cs typeface="Calibri"/>
              </a:rPr>
              <a:t>tu</a:t>
            </a:r>
            <a:r>
              <a:rPr sz="2400" spc="-40" dirty="0">
                <a:latin typeface="Calibri"/>
                <a:cs typeface="Calibri"/>
              </a:rPr>
              <a:t>r</a:t>
            </a:r>
            <a:r>
              <a:rPr sz="2400" dirty="0">
                <a:latin typeface="Calibri"/>
                <a:cs typeface="Calibri"/>
              </a:rPr>
              <a:t>e</a:t>
            </a:r>
            <a:endParaRPr sz="2400">
              <a:latin typeface="Calibri"/>
              <a:cs typeface="Calibri"/>
            </a:endParaRPr>
          </a:p>
        </p:txBody>
      </p:sp>
      <p:sp>
        <p:nvSpPr>
          <p:cNvPr id="11" name="object 11"/>
          <p:cNvSpPr txBox="1"/>
          <p:nvPr/>
        </p:nvSpPr>
        <p:spPr>
          <a:xfrm>
            <a:off x="5489575" y="4427296"/>
            <a:ext cx="567690" cy="391795"/>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Ti</a:t>
            </a:r>
            <a:r>
              <a:rPr sz="2400" spc="-10" dirty="0">
                <a:latin typeface="Calibri"/>
                <a:cs typeface="Calibri"/>
              </a:rPr>
              <a:t>t</a:t>
            </a:r>
            <a:r>
              <a:rPr sz="2400" dirty="0">
                <a:latin typeface="Calibri"/>
                <a:cs typeface="Calibri"/>
              </a:rPr>
              <a:t>le</a:t>
            </a:r>
            <a:endParaRPr sz="2400">
              <a:latin typeface="Calibri"/>
              <a:cs typeface="Calibri"/>
            </a:endParaRPr>
          </a:p>
        </p:txBody>
      </p:sp>
      <p:sp>
        <p:nvSpPr>
          <p:cNvPr id="12" name="object 12"/>
          <p:cNvSpPr/>
          <p:nvPr/>
        </p:nvSpPr>
        <p:spPr>
          <a:xfrm>
            <a:off x="929639" y="5556478"/>
            <a:ext cx="2133600" cy="0"/>
          </a:xfrm>
          <a:custGeom>
            <a:avLst/>
            <a:gdLst/>
            <a:ahLst/>
            <a:cxnLst/>
            <a:rect l="l" t="t" r="r" b="b"/>
            <a:pathLst>
              <a:path w="2133600">
                <a:moveTo>
                  <a:pt x="0" y="0"/>
                </a:moveTo>
                <a:lnTo>
                  <a:pt x="2133600" y="0"/>
                </a:lnTo>
              </a:path>
            </a:pathLst>
          </a:custGeom>
          <a:ln w="19792">
            <a:solidFill>
              <a:srgbClr val="000000"/>
            </a:solidFill>
          </a:ln>
        </p:spPr>
        <p:txBody>
          <a:bodyPr wrap="square" lIns="0" tIns="0" rIns="0" bIns="0" rtlCol="0"/>
          <a:lstStyle/>
          <a:p>
            <a:endParaRPr/>
          </a:p>
        </p:txBody>
      </p:sp>
      <p:sp>
        <p:nvSpPr>
          <p:cNvPr id="13" name="object 13"/>
          <p:cNvSpPr txBox="1"/>
          <p:nvPr/>
        </p:nvSpPr>
        <p:spPr>
          <a:xfrm>
            <a:off x="916939" y="5576722"/>
            <a:ext cx="607060" cy="391795"/>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D</a:t>
            </a:r>
            <a:r>
              <a:rPr sz="2400" spc="-25" dirty="0">
                <a:latin typeface="Calibri"/>
                <a:cs typeface="Calibri"/>
              </a:rPr>
              <a:t>at</a:t>
            </a:r>
            <a:r>
              <a:rPr sz="2400" dirty="0">
                <a:latin typeface="Calibri"/>
                <a:cs typeface="Calibri"/>
              </a:rPr>
              <a:t>e</a:t>
            </a:r>
            <a:endParaRPr sz="240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1039" y="1659285"/>
            <a:ext cx="5918361" cy="2677656"/>
          </a:xfrm>
          <a:prstGeom prst="rect">
            <a:avLst/>
          </a:prstGeom>
        </p:spPr>
        <p:txBody>
          <a:bodyPr wrap="square">
            <a:spAutoFit/>
          </a:bodyPr>
          <a:lstStyle/>
          <a:p>
            <a:pPr>
              <a:buFontTx/>
              <a:buNone/>
            </a:pPr>
            <a:r>
              <a:rPr lang="en-US" altLang="en-US" sz="2800" dirty="0">
                <a:solidFill>
                  <a:schemeClr val="tx1">
                    <a:lumMod val="85000"/>
                    <a:lumOff val="15000"/>
                  </a:schemeClr>
                </a:solidFill>
              </a:rPr>
              <a:t>Provider Partners Health Plans</a:t>
            </a:r>
          </a:p>
          <a:p>
            <a:pPr>
              <a:buFontTx/>
              <a:buNone/>
            </a:pPr>
            <a:r>
              <a:rPr lang="es-ES" altLang="en-US" sz="2800" dirty="0">
                <a:solidFill>
                  <a:schemeClr val="tx1">
                    <a:lumMod val="85000"/>
                    <a:lumOff val="15000"/>
                  </a:schemeClr>
                </a:solidFill>
              </a:rPr>
              <a:t>8820 Columbia 100 Parkway</a:t>
            </a:r>
          </a:p>
          <a:p>
            <a:pPr>
              <a:buFontTx/>
              <a:buNone/>
            </a:pPr>
            <a:r>
              <a:rPr lang="es-ES" altLang="en-US" sz="2800" dirty="0">
                <a:solidFill>
                  <a:schemeClr val="tx1">
                    <a:lumMod val="85000"/>
                    <a:lumOff val="15000"/>
                  </a:schemeClr>
                </a:solidFill>
              </a:rPr>
              <a:t>Suite 430</a:t>
            </a:r>
          </a:p>
          <a:p>
            <a:pPr>
              <a:buFontTx/>
              <a:buNone/>
            </a:pPr>
            <a:r>
              <a:rPr lang="es-ES" altLang="en-US" sz="2800" dirty="0">
                <a:solidFill>
                  <a:schemeClr val="tx1">
                    <a:lumMod val="85000"/>
                    <a:lumOff val="15000"/>
                  </a:schemeClr>
                </a:solidFill>
              </a:rPr>
              <a:t>Columbia, MD 21045</a:t>
            </a:r>
          </a:p>
          <a:p>
            <a:pPr>
              <a:buFontTx/>
              <a:buNone/>
            </a:pPr>
            <a:endParaRPr lang="en-US" altLang="en-US" sz="2800" dirty="0">
              <a:solidFill>
                <a:schemeClr val="tx1">
                  <a:lumMod val="85000"/>
                  <a:lumOff val="15000"/>
                </a:schemeClr>
              </a:solidFill>
            </a:endParaRPr>
          </a:p>
          <a:p>
            <a:pPr marL="0" marR="0">
              <a:spcBef>
                <a:spcPts val="0"/>
              </a:spcBef>
              <a:spcAft>
                <a:spcPts val="0"/>
              </a:spcAft>
            </a:pPr>
            <a:r>
              <a:rPr lang="en-US" sz="2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pphpprovidersmoc@pphealthplan.com</a:t>
            </a:r>
            <a:r>
              <a:rPr lang="en-US" sz="2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1">
            <a:extLst>
              <a:ext uri="{FF2B5EF4-FFF2-40B4-BE49-F238E27FC236}">
                <a16:creationId xmlns:a16="http://schemas.microsoft.com/office/drawing/2014/main" id="{80B05198-639B-42F2-AAB1-4E4A6965A0DE}"/>
              </a:ext>
            </a:extLst>
          </p:cNvPr>
          <p:cNvSpPr txBox="1">
            <a:spLocks/>
          </p:cNvSpPr>
          <p:nvPr/>
        </p:nvSpPr>
        <p:spPr>
          <a:xfrm>
            <a:off x="568164" y="379413"/>
            <a:ext cx="5257800" cy="8528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2060"/>
                </a:solidFill>
              </a:rPr>
              <a:t>Contact Information </a:t>
            </a:r>
          </a:p>
        </p:txBody>
      </p:sp>
    </p:spTree>
    <p:extLst>
      <p:ext uri="{BB962C8B-B14F-4D97-AF65-F5344CB8AC3E}">
        <p14:creationId xmlns:p14="http://schemas.microsoft.com/office/powerpoint/2010/main" val="2857051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89204" y="1990344"/>
            <a:ext cx="9869805" cy="681355"/>
          </a:xfrm>
          <a:custGeom>
            <a:avLst/>
            <a:gdLst/>
            <a:ahLst/>
            <a:cxnLst/>
            <a:rect l="l" t="t" r="r" b="b"/>
            <a:pathLst>
              <a:path w="9869805" h="681355">
                <a:moveTo>
                  <a:pt x="0" y="681227"/>
                </a:moveTo>
                <a:lnTo>
                  <a:pt x="9869424" y="681227"/>
                </a:lnTo>
                <a:lnTo>
                  <a:pt x="9869424" y="0"/>
                </a:lnTo>
                <a:lnTo>
                  <a:pt x="0" y="0"/>
                </a:lnTo>
                <a:lnTo>
                  <a:pt x="0" y="681227"/>
                </a:lnTo>
                <a:close/>
              </a:path>
            </a:pathLst>
          </a:custGeom>
          <a:ln w="6096">
            <a:solidFill>
              <a:srgbClr val="5B9BD4"/>
            </a:solidFill>
          </a:ln>
        </p:spPr>
        <p:txBody>
          <a:bodyPr wrap="square" lIns="0" tIns="0" rIns="0" bIns="0" rtlCol="0"/>
          <a:lstStyle/>
          <a:p>
            <a:endParaRPr/>
          </a:p>
        </p:txBody>
      </p:sp>
      <p:sp>
        <p:nvSpPr>
          <p:cNvPr id="4" name="object 4"/>
          <p:cNvSpPr/>
          <p:nvPr/>
        </p:nvSpPr>
        <p:spPr>
          <a:xfrm>
            <a:off x="923544" y="1552955"/>
            <a:ext cx="7022592" cy="90982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68324" y="1562112"/>
            <a:ext cx="6541008" cy="93877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82980" y="1592580"/>
            <a:ext cx="6908292" cy="797052"/>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270252" y="1655191"/>
            <a:ext cx="6541007" cy="607218"/>
          </a:xfrm>
          <a:prstGeom prst="rect">
            <a:avLst/>
          </a:prstGeom>
        </p:spPr>
        <p:txBody>
          <a:bodyPr vert="horz" wrap="square" lIns="0" tIns="42545" rIns="0" bIns="0" rtlCol="0">
            <a:spAutoFit/>
          </a:bodyPr>
          <a:lstStyle/>
          <a:p>
            <a:pPr marL="12700" marR="5080">
              <a:lnSpc>
                <a:spcPts val="2210"/>
              </a:lnSpc>
              <a:spcBef>
                <a:spcPts val="335"/>
              </a:spcBef>
            </a:pPr>
            <a:r>
              <a:rPr lang="en-US" sz="2000" spc="-5" dirty="0">
                <a:solidFill>
                  <a:srgbClr val="FFFFFF"/>
                </a:solidFill>
                <a:latin typeface="Calibri"/>
                <a:cs typeface="Calibri"/>
              </a:rPr>
              <a:t>Describe what Institutional (I-SNP) and Institutional Equivalent (IE-SNP) Special Needs Plans are and the purpose of the MOC</a:t>
            </a:r>
          </a:p>
        </p:txBody>
      </p:sp>
      <p:sp>
        <p:nvSpPr>
          <p:cNvPr id="8" name="object 8"/>
          <p:cNvSpPr/>
          <p:nvPr/>
        </p:nvSpPr>
        <p:spPr>
          <a:xfrm>
            <a:off x="489204" y="3215639"/>
            <a:ext cx="9869805" cy="680085"/>
          </a:xfrm>
          <a:custGeom>
            <a:avLst/>
            <a:gdLst/>
            <a:ahLst/>
            <a:cxnLst/>
            <a:rect l="l" t="t" r="r" b="b"/>
            <a:pathLst>
              <a:path w="9869805" h="680085">
                <a:moveTo>
                  <a:pt x="0" y="679704"/>
                </a:moveTo>
                <a:lnTo>
                  <a:pt x="9869424" y="679704"/>
                </a:lnTo>
                <a:lnTo>
                  <a:pt x="9869424" y="0"/>
                </a:lnTo>
                <a:lnTo>
                  <a:pt x="0" y="0"/>
                </a:lnTo>
                <a:lnTo>
                  <a:pt x="0" y="679704"/>
                </a:lnTo>
                <a:close/>
              </a:path>
            </a:pathLst>
          </a:custGeom>
          <a:ln w="6096">
            <a:solidFill>
              <a:srgbClr val="5B9BD4"/>
            </a:solidFill>
          </a:ln>
        </p:spPr>
        <p:txBody>
          <a:bodyPr wrap="square" lIns="0" tIns="0" rIns="0" bIns="0" rtlCol="0"/>
          <a:lstStyle/>
          <a:p>
            <a:endParaRPr/>
          </a:p>
        </p:txBody>
      </p:sp>
      <p:sp>
        <p:nvSpPr>
          <p:cNvPr id="9" name="object 9"/>
          <p:cNvSpPr/>
          <p:nvPr/>
        </p:nvSpPr>
        <p:spPr>
          <a:xfrm>
            <a:off x="923544" y="2776727"/>
            <a:ext cx="7022592" cy="909828"/>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1068324" y="2926054"/>
            <a:ext cx="5719572" cy="658393"/>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982980" y="2816351"/>
            <a:ext cx="6908292" cy="797052"/>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1270253" y="2917132"/>
            <a:ext cx="6339079" cy="321242"/>
          </a:xfrm>
          <a:prstGeom prst="rect">
            <a:avLst/>
          </a:prstGeom>
        </p:spPr>
        <p:txBody>
          <a:bodyPr vert="horz" wrap="square" lIns="0" tIns="13335" rIns="0" bIns="0" rtlCol="0">
            <a:spAutoFit/>
          </a:bodyPr>
          <a:lstStyle/>
          <a:p>
            <a:pPr marL="12700">
              <a:lnSpc>
                <a:spcPct val="100000"/>
              </a:lnSpc>
              <a:spcBef>
                <a:spcPts val="105"/>
              </a:spcBef>
            </a:pPr>
            <a:r>
              <a:rPr sz="2000" spc="-5" dirty="0">
                <a:solidFill>
                  <a:srgbClr val="FFFFFF"/>
                </a:solidFill>
                <a:latin typeface="Calibri"/>
                <a:cs typeface="Calibri"/>
              </a:rPr>
              <a:t>Show how </a:t>
            </a:r>
            <a:r>
              <a:rPr lang="en-US" sz="2000" spc="-15" dirty="0">
                <a:solidFill>
                  <a:srgbClr val="FFFFFF"/>
                </a:solidFill>
                <a:latin typeface="Calibri"/>
                <a:cs typeface="Calibri"/>
              </a:rPr>
              <a:t>Provider Partners</a:t>
            </a:r>
            <a:r>
              <a:rPr sz="2000" spc="-15" dirty="0">
                <a:solidFill>
                  <a:srgbClr val="FFFFFF"/>
                </a:solidFill>
                <a:latin typeface="Calibri"/>
                <a:cs typeface="Calibri"/>
              </a:rPr>
              <a:t> </a:t>
            </a:r>
            <a:r>
              <a:rPr sz="2000" dirty="0">
                <a:solidFill>
                  <a:srgbClr val="FFFFFF"/>
                </a:solidFill>
                <a:latin typeface="Calibri"/>
                <a:cs typeface="Calibri"/>
              </a:rPr>
              <a:t>MOC </a:t>
            </a:r>
            <a:r>
              <a:rPr lang="en-US" sz="2000" spc="-5" dirty="0">
                <a:solidFill>
                  <a:srgbClr val="FFFFFF"/>
                </a:solidFill>
                <a:latin typeface="Calibri"/>
                <a:cs typeface="Calibri"/>
              </a:rPr>
              <a:t>can help you as a provider</a:t>
            </a:r>
            <a:endParaRPr sz="2000" dirty="0">
              <a:latin typeface="Calibri"/>
              <a:cs typeface="Calibri"/>
            </a:endParaRPr>
          </a:p>
        </p:txBody>
      </p:sp>
      <p:sp>
        <p:nvSpPr>
          <p:cNvPr id="13" name="object 13"/>
          <p:cNvSpPr/>
          <p:nvPr/>
        </p:nvSpPr>
        <p:spPr>
          <a:xfrm>
            <a:off x="489204" y="4439411"/>
            <a:ext cx="9869805" cy="681355"/>
          </a:xfrm>
          <a:custGeom>
            <a:avLst/>
            <a:gdLst/>
            <a:ahLst/>
            <a:cxnLst/>
            <a:rect l="l" t="t" r="r" b="b"/>
            <a:pathLst>
              <a:path w="9869805" h="681354">
                <a:moveTo>
                  <a:pt x="0" y="681227"/>
                </a:moveTo>
                <a:lnTo>
                  <a:pt x="9869424" y="681227"/>
                </a:lnTo>
                <a:lnTo>
                  <a:pt x="9869424" y="0"/>
                </a:lnTo>
                <a:lnTo>
                  <a:pt x="0" y="0"/>
                </a:lnTo>
                <a:lnTo>
                  <a:pt x="0" y="681227"/>
                </a:lnTo>
                <a:close/>
              </a:path>
            </a:pathLst>
          </a:custGeom>
          <a:ln w="6096">
            <a:solidFill>
              <a:srgbClr val="5B9BD4"/>
            </a:solidFill>
          </a:ln>
        </p:spPr>
        <p:txBody>
          <a:bodyPr wrap="square" lIns="0" tIns="0" rIns="0" bIns="0" rtlCol="0"/>
          <a:lstStyle/>
          <a:p>
            <a:endParaRPr/>
          </a:p>
        </p:txBody>
      </p:sp>
      <p:sp>
        <p:nvSpPr>
          <p:cNvPr id="14" name="object 14"/>
          <p:cNvSpPr/>
          <p:nvPr/>
        </p:nvSpPr>
        <p:spPr>
          <a:xfrm>
            <a:off x="923544" y="4002023"/>
            <a:ext cx="7022592" cy="909827"/>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068324" y="4149826"/>
            <a:ext cx="4791456" cy="658393"/>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982980" y="4041647"/>
            <a:ext cx="6908292" cy="797051"/>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1270253" y="4244721"/>
            <a:ext cx="4390390" cy="330835"/>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FFFFFF"/>
                </a:solidFill>
                <a:latin typeface="Calibri"/>
                <a:cs typeface="Calibri"/>
              </a:rPr>
              <a:t>Help </a:t>
            </a:r>
            <a:r>
              <a:rPr sz="2000" spc="-10" dirty="0">
                <a:solidFill>
                  <a:srgbClr val="FFFFFF"/>
                </a:solidFill>
                <a:latin typeface="Calibri"/>
                <a:cs typeface="Calibri"/>
              </a:rPr>
              <a:t>you understand your </a:t>
            </a:r>
            <a:r>
              <a:rPr sz="2000" spc="-15" dirty="0">
                <a:solidFill>
                  <a:srgbClr val="FFFFFF"/>
                </a:solidFill>
                <a:latin typeface="Calibri"/>
                <a:cs typeface="Calibri"/>
              </a:rPr>
              <a:t>role </a:t>
            </a:r>
            <a:r>
              <a:rPr sz="2000" dirty="0">
                <a:solidFill>
                  <a:srgbClr val="FFFFFF"/>
                </a:solidFill>
                <a:latin typeface="Calibri"/>
                <a:cs typeface="Calibri"/>
              </a:rPr>
              <a:t>in the</a:t>
            </a:r>
            <a:r>
              <a:rPr sz="2000" spc="-40" dirty="0">
                <a:solidFill>
                  <a:srgbClr val="FFFFFF"/>
                </a:solidFill>
                <a:latin typeface="Calibri"/>
                <a:cs typeface="Calibri"/>
              </a:rPr>
              <a:t> </a:t>
            </a:r>
            <a:r>
              <a:rPr sz="2000" dirty="0">
                <a:solidFill>
                  <a:srgbClr val="FFFFFF"/>
                </a:solidFill>
                <a:latin typeface="Calibri"/>
                <a:cs typeface="Calibri"/>
              </a:rPr>
              <a:t>MOC</a:t>
            </a:r>
            <a:endParaRPr sz="2000">
              <a:latin typeface="Calibri"/>
              <a:cs typeface="Calibri"/>
            </a:endParaRPr>
          </a:p>
        </p:txBody>
      </p:sp>
      <p:sp>
        <p:nvSpPr>
          <p:cNvPr id="23" name="Title 22">
            <a:extLst>
              <a:ext uri="{FF2B5EF4-FFF2-40B4-BE49-F238E27FC236}">
                <a16:creationId xmlns:a16="http://schemas.microsoft.com/office/drawing/2014/main" id="{C7138546-FEFE-47FC-B430-54325DC876E3}"/>
              </a:ext>
            </a:extLst>
          </p:cNvPr>
          <p:cNvSpPr>
            <a:spLocks noGrp="1"/>
          </p:cNvSpPr>
          <p:nvPr>
            <p:ph type="title"/>
          </p:nvPr>
        </p:nvSpPr>
        <p:spPr/>
        <p:txBody>
          <a:bodyPr/>
          <a:lstStyle/>
          <a:p>
            <a:r>
              <a:rPr lang="en-US" dirty="0"/>
              <a:t>Goals of Training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89373675"/>
              </p:ext>
            </p:extLst>
          </p:nvPr>
        </p:nvGraphicFramePr>
        <p:xfrm>
          <a:off x="838200" y="1536174"/>
          <a:ext cx="10123213" cy="3785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774E32B5-7644-4338-8D6A-C45050C11574}"/>
              </a:ext>
            </a:extLst>
          </p:cNvPr>
          <p:cNvSpPr>
            <a:spLocks noGrp="1"/>
          </p:cNvSpPr>
          <p:nvPr>
            <p:ph type="title"/>
          </p:nvPr>
        </p:nvSpPr>
        <p:spPr/>
        <p:txBody>
          <a:bodyPr/>
          <a:lstStyle/>
          <a:p>
            <a:r>
              <a:rPr lang="en-US" dirty="0"/>
              <a:t>What is an I-SNP? </a:t>
            </a:r>
          </a:p>
        </p:txBody>
      </p:sp>
    </p:spTree>
    <p:extLst>
      <p:ext uri="{BB962C8B-B14F-4D97-AF65-F5344CB8AC3E}">
        <p14:creationId xmlns:p14="http://schemas.microsoft.com/office/powerpoint/2010/main" val="1577591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5CB145-D76F-A2D6-BE9A-5D76D486B9E1}"/>
              </a:ext>
            </a:extLst>
          </p:cNvPr>
          <p:cNvSpPr/>
          <p:nvPr/>
        </p:nvSpPr>
        <p:spPr>
          <a:xfrm>
            <a:off x="838200" y="1898393"/>
            <a:ext cx="10671810" cy="1924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74E32B5-7644-4338-8D6A-C45050C11574}"/>
              </a:ext>
            </a:extLst>
          </p:cNvPr>
          <p:cNvSpPr>
            <a:spLocks noGrp="1"/>
          </p:cNvSpPr>
          <p:nvPr>
            <p:ph type="title"/>
          </p:nvPr>
        </p:nvSpPr>
        <p:spPr/>
        <p:txBody>
          <a:bodyPr/>
          <a:lstStyle/>
          <a:p>
            <a:r>
              <a:rPr lang="en-US"/>
              <a:t>What is an IE-SNP? </a:t>
            </a:r>
            <a:endParaRPr lang="en-US" dirty="0"/>
          </a:p>
        </p:txBody>
      </p:sp>
      <p:sp>
        <p:nvSpPr>
          <p:cNvPr id="8" name="TextBox 7">
            <a:extLst>
              <a:ext uri="{FF2B5EF4-FFF2-40B4-BE49-F238E27FC236}">
                <a16:creationId xmlns:a16="http://schemas.microsoft.com/office/drawing/2014/main" id="{2825893A-D3A4-D465-D415-7AF293DF3A09}"/>
              </a:ext>
            </a:extLst>
          </p:cNvPr>
          <p:cNvSpPr txBox="1"/>
          <p:nvPr/>
        </p:nvSpPr>
        <p:spPr>
          <a:xfrm>
            <a:off x="994410" y="2075588"/>
            <a:ext cx="10515600" cy="1569660"/>
          </a:xfrm>
          <a:prstGeom prst="rect">
            <a:avLst/>
          </a:prstGeom>
          <a:noFill/>
        </p:spPr>
        <p:txBody>
          <a:bodyPr wrap="square" rtlCol="0">
            <a:spAutoFit/>
          </a:bodyPr>
          <a:lstStyle/>
          <a:p>
            <a:r>
              <a:rPr lang="en-US" sz="2400" dirty="0">
                <a:solidFill>
                  <a:schemeClr val="bg1"/>
                </a:solidFill>
              </a:rPr>
              <a:t>The IE-SNP plan is a special needs plan that provides tailored care to individuals residing in the community, assisted living facility or personal care home. Eligibility is based on a level of care (LOC) assessment that demonstrates a need for a skilled level of care.</a:t>
            </a:r>
          </a:p>
        </p:txBody>
      </p:sp>
    </p:spTree>
    <p:extLst>
      <p:ext uri="{BB962C8B-B14F-4D97-AF65-F5344CB8AC3E}">
        <p14:creationId xmlns:p14="http://schemas.microsoft.com/office/powerpoint/2010/main" val="3837546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B1671-EA01-C24A-A7EC-EC4F1DDC4D65}"/>
              </a:ext>
            </a:extLst>
          </p:cNvPr>
          <p:cNvSpPr>
            <a:spLocks noGrp="1"/>
          </p:cNvSpPr>
          <p:nvPr>
            <p:ph type="title"/>
          </p:nvPr>
        </p:nvSpPr>
        <p:spPr>
          <a:xfrm>
            <a:off x="636452" y="225701"/>
            <a:ext cx="11555548" cy="1325563"/>
          </a:xfrm>
        </p:spPr>
        <p:txBody>
          <a:bodyPr/>
          <a:lstStyle/>
          <a:p>
            <a:r>
              <a:rPr lang="en-US" spc="-200" dirty="0">
                <a:solidFill>
                  <a:srgbClr val="002060"/>
                </a:solidFill>
                <a:latin typeface="+mj-lt"/>
              </a:rPr>
              <a:t>To </a:t>
            </a:r>
            <a:r>
              <a:rPr lang="en-US" spc="-20" dirty="0">
                <a:solidFill>
                  <a:srgbClr val="002060"/>
                </a:solidFill>
                <a:latin typeface="+mj-lt"/>
              </a:rPr>
              <a:t>be </a:t>
            </a:r>
            <a:r>
              <a:rPr lang="en-US" spc="-25" dirty="0">
                <a:solidFill>
                  <a:srgbClr val="002060"/>
                </a:solidFill>
                <a:latin typeface="+mj-lt"/>
              </a:rPr>
              <a:t>eligible </a:t>
            </a:r>
            <a:r>
              <a:rPr lang="en-US" spc="-45" dirty="0">
                <a:solidFill>
                  <a:srgbClr val="002060"/>
                </a:solidFill>
                <a:latin typeface="+mj-lt"/>
              </a:rPr>
              <a:t>for </a:t>
            </a:r>
            <a:r>
              <a:rPr lang="en-US" spc="-30" dirty="0">
                <a:solidFill>
                  <a:srgbClr val="002060"/>
                </a:solidFill>
                <a:latin typeface="+mj-lt"/>
              </a:rPr>
              <a:t>Provider Partners </a:t>
            </a:r>
            <a:r>
              <a:rPr lang="en-US" spc="-45" dirty="0">
                <a:solidFill>
                  <a:srgbClr val="002060"/>
                </a:solidFill>
                <a:latin typeface="+mj-lt"/>
              </a:rPr>
              <a:t>enrollment, </a:t>
            </a:r>
            <a:r>
              <a:rPr lang="en-US" spc="-35" dirty="0">
                <a:solidFill>
                  <a:srgbClr val="002060"/>
                </a:solidFill>
                <a:latin typeface="+mj-lt"/>
              </a:rPr>
              <a:t>beneficiaries must:</a:t>
            </a:r>
            <a:endParaRPr lang="en-US" dirty="0">
              <a:solidFill>
                <a:srgbClr val="002060"/>
              </a:solidFill>
              <a:latin typeface="+mj-lt"/>
            </a:endParaRPr>
          </a:p>
        </p:txBody>
      </p:sp>
      <p:graphicFrame>
        <p:nvGraphicFramePr>
          <p:cNvPr id="5" name="Diagram 4">
            <a:extLst>
              <a:ext uri="{FF2B5EF4-FFF2-40B4-BE49-F238E27FC236}">
                <a16:creationId xmlns:a16="http://schemas.microsoft.com/office/drawing/2014/main" id="{DFD58DEE-6686-3543-BD41-5F4885099967}"/>
              </a:ext>
            </a:extLst>
          </p:cNvPr>
          <p:cNvGraphicFramePr/>
          <p:nvPr/>
        </p:nvGraphicFramePr>
        <p:xfrm>
          <a:off x="1411636" y="1710341"/>
          <a:ext cx="9111713" cy="48742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object 17">
            <a:extLst>
              <a:ext uri="{FF2B5EF4-FFF2-40B4-BE49-F238E27FC236}">
                <a16:creationId xmlns:a16="http://schemas.microsoft.com/office/drawing/2014/main" id="{616E97BE-5126-D845-BD31-9861E4937ACE}"/>
              </a:ext>
            </a:extLst>
          </p:cNvPr>
          <p:cNvSpPr/>
          <p:nvPr/>
        </p:nvSpPr>
        <p:spPr>
          <a:xfrm>
            <a:off x="1794651" y="2388986"/>
            <a:ext cx="679704" cy="643127"/>
          </a:xfrm>
          <a:prstGeom prst="rect">
            <a:avLst/>
          </a:prstGeom>
          <a:blipFill>
            <a:blip r:embed="rId7" cstate="print"/>
            <a:stretch>
              <a:fillRect/>
            </a:stretch>
          </a:blipFill>
        </p:spPr>
        <p:txBody>
          <a:bodyPr wrap="square" lIns="0" tIns="0" rIns="0" bIns="0" rtlCol="0"/>
          <a:lstStyle/>
          <a:p>
            <a:endParaRPr/>
          </a:p>
        </p:txBody>
      </p:sp>
      <p:sp>
        <p:nvSpPr>
          <p:cNvPr id="9" name="object 17">
            <a:extLst>
              <a:ext uri="{FF2B5EF4-FFF2-40B4-BE49-F238E27FC236}">
                <a16:creationId xmlns:a16="http://schemas.microsoft.com/office/drawing/2014/main" id="{23C0D78C-EF13-884D-9213-00D3BF8A186C}"/>
              </a:ext>
            </a:extLst>
          </p:cNvPr>
          <p:cNvSpPr/>
          <p:nvPr/>
        </p:nvSpPr>
        <p:spPr>
          <a:xfrm>
            <a:off x="2134503" y="3853971"/>
            <a:ext cx="679704" cy="643127"/>
          </a:xfrm>
          <a:prstGeom prst="rect">
            <a:avLst/>
          </a:prstGeom>
          <a:blipFill>
            <a:blip r:embed="rId7" cstate="print"/>
            <a:stretch>
              <a:fillRect/>
            </a:stretch>
          </a:blipFill>
        </p:spPr>
        <p:txBody>
          <a:bodyPr wrap="square" lIns="0" tIns="0" rIns="0" bIns="0" rtlCol="0"/>
          <a:lstStyle/>
          <a:p>
            <a:endParaRPr/>
          </a:p>
        </p:txBody>
      </p:sp>
      <p:sp>
        <p:nvSpPr>
          <p:cNvPr id="10" name="object 17">
            <a:extLst>
              <a:ext uri="{FF2B5EF4-FFF2-40B4-BE49-F238E27FC236}">
                <a16:creationId xmlns:a16="http://schemas.microsoft.com/office/drawing/2014/main" id="{5DD57F3D-6E26-044A-ADFB-3DFCABDAF968}"/>
              </a:ext>
            </a:extLst>
          </p:cNvPr>
          <p:cNvSpPr/>
          <p:nvPr/>
        </p:nvSpPr>
        <p:spPr>
          <a:xfrm>
            <a:off x="1725270" y="5318956"/>
            <a:ext cx="679704" cy="643127"/>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77335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690574"/>
          </a:xfrm>
          <a:prstGeom prst="rect">
            <a:avLst/>
          </a:prstGeom>
        </p:spPr>
        <p:txBody>
          <a:bodyPr vert="horz" wrap="square" lIns="0" tIns="13335" rIns="0" bIns="0" rtlCol="0">
            <a:spAutoFit/>
          </a:bodyPr>
          <a:lstStyle/>
          <a:p>
            <a:pPr marL="12700">
              <a:lnSpc>
                <a:spcPct val="100000"/>
              </a:lnSpc>
              <a:spcBef>
                <a:spcPts val="105"/>
              </a:spcBef>
            </a:pPr>
            <a:r>
              <a:rPr spc="-45" dirty="0"/>
              <a:t>What </a:t>
            </a:r>
            <a:r>
              <a:rPr spc="-10" dirty="0"/>
              <a:t>is </a:t>
            </a:r>
            <a:r>
              <a:rPr spc="-20" dirty="0"/>
              <a:t>the</a:t>
            </a:r>
            <a:r>
              <a:rPr spc="-245" dirty="0"/>
              <a:t> </a:t>
            </a:r>
            <a:r>
              <a:rPr spc="-35" dirty="0"/>
              <a:t>MOC?</a:t>
            </a:r>
          </a:p>
        </p:txBody>
      </p:sp>
      <p:sp>
        <p:nvSpPr>
          <p:cNvPr id="3" name="object 3"/>
          <p:cNvSpPr txBox="1"/>
          <p:nvPr/>
        </p:nvSpPr>
        <p:spPr>
          <a:xfrm>
            <a:off x="592256" y="1781845"/>
            <a:ext cx="4121984" cy="3382336"/>
          </a:xfrm>
          <a:prstGeom prst="rect">
            <a:avLst/>
          </a:prstGeom>
        </p:spPr>
        <p:txBody>
          <a:bodyPr vert="horz" wrap="square" lIns="0" tIns="12065" rIns="0" bIns="0" rtlCol="0">
            <a:spAutoFit/>
          </a:bodyPr>
          <a:lstStyle/>
          <a:p>
            <a:pPr marL="12700" marR="12065">
              <a:lnSpc>
                <a:spcPct val="100000"/>
              </a:lnSpc>
              <a:spcBef>
                <a:spcPts val="95"/>
              </a:spcBef>
            </a:pPr>
            <a:r>
              <a:rPr sz="2200" b="1" spc="-10" dirty="0">
                <a:solidFill>
                  <a:srgbClr val="44536A"/>
                </a:solidFill>
                <a:latin typeface="Calibri"/>
                <a:cs typeface="Calibri"/>
              </a:rPr>
              <a:t>The MOC </a:t>
            </a:r>
            <a:r>
              <a:rPr sz="2200" b="1" spc="-5" dirty="0">
                <a:solidFill>
                  <a:srgbClr val="44536A"/>
                </a:solidFill>
                <a:latin typeface="Calibri"/>
                <a:cs typeface="Calibri"/>
              </a:rPr>
              <a:t>is </a:t>
            </a:r>
            <a:r>
              <a:rPr lang="en-US" sz="2200" b="1" spc="-25" dirty="0">
                <a:solidFill>
                  <a:srgbClr val="44536A"/>
                </a:solidFill>
                <a:latin typeface="Calibri"/>
                <a:cs typeface="Calibri"/>
              </a:rPr>
              <a:t>Provider Partner</a:t>
            </a:r>
            <a:r>
              <a:rPr sz="2200" b="1" spc="-25" dirty="0">
                <a:solidFill>
                  <a:srgbClr val="44536A"/>
                </a:solidFill>
                <a:latin typeface="Calibri"/>
                <a:cs typeface="Calibri"/>
              </a:rPr>
              <a:t>s </a:t>
            </a:r>
            <a:r>
              <a:rPr sz="2200" b="1" spc="-10" dirty="0">
                <a:solidFill>
                  <a:srgbClr val="44536A"/>
                </a:solidFill>
                <a:latin typeface="Calibri"/>
                <a:cs typeface="Calibri"/>
              </a:rPr>
              <a:t>detailed, </a:t>
            </a:r>
            <a:r>
              <a:rPr sz="2200" b="1" spc="-15" dirty="0">
                <a:solidFill>
                  <a:srgbClr val="44536A"/>
                </a:solidFill>
                <a:latin typeface="Calibri"/>
                <a:cs typeface="Calibri"/>
              </a:rPr>
              <a:t>written </a:t>
            </a:r>
            <a:r>
              <a:rPr sz="2200" b="1" spc="-10" dirty="0">
                <a:solidFill>
                  <a:srgbClr val="44536A"/>
                </a:solidFill>
                <a:latin typeface="Calibri"/>
                <a:cs typeface="Calibri"/>
              </a:rPr>
              <a:t>commitment </a:t>
            </a:r>
            <a:r>
              <a:rPr sz="2200" b="1" spc="-20" dirty="0">
                <a:solidFill>
                  <a:srgbClr val="44536A"/>
                </a:solidFill>
                <a:latin typeface="Calibri"/>
                <a:cs typeface="Calibri"/>
              </a:rPr>
              <a:t>to </a:t>
            </a:r>
            <a:r>
              <a:rPr sz="2200" b="1" spc="-5" dirty="0">
                <a:solidFill>
                  <a:srgbClr val="44536A"/>
                </a:solidFill>
                <a:latin typeface="Calibri"/>
                <a:cs typeface="Calibri"/>
              </a:rPr>
              <a:t>CMS </a:t>
            </a:r>
            <a:r>
              <a:rPr sz="2200" b="1" spc="-10" dirty="0">
                <a:solidFill>
                  <a:srgbClr val="44536A"/>
                </a:solidFill>
                <a:latin typeface="Calibri"/>
                <a:cs typeface="Calibri"/>
              </a:rPr>
              <a:t>on how </a:t>
            </a:r>
            <a:r>
              <a:rPr sz="2200" b="1" spc="-15" dirty="0">
                <a:solidFill>
                  <a:srgbClr val="44536A"/>
                </a:solidFill>
                <a:latin typeface="Calibri"/>
                <a:cs typeface="Calibri"/>
              </a:rPr>
              <a:t>we </a:t>
            </a:r>
            <a:r>
              <a:rPr sz="2200" b="1" spc="-10" dirty="0">
                <a:solidFill>
                  <a:srgbClr val="44536A"/>
                </a:solidFill>
                <a:latin typeface="Calibri"/>
                <a:cs typeface="Calibri"/>
              </a:rPr>
              <a:t>will </a:t>
            </a:r>
            <a:r>
              <a:rPr sz="2200" b="1" spc="-15" dirty="0">
                <a:solidFill>
                  <a:srgbClr val="44536A"/>
                </a:solidFill>
                <a:latin typeface="Calibri"/>
                <a:cs typeface="Calibri"/>
              </a:rPr>
              <a:t>provide </a:t>
            </a:r>
            <a:r>
              <a:rPr sz="2200" b="1" spc="-10" dirty="0">
                <a:solidFill>
                  <a:srgbClr val="44536A"/>
                </a:solidFill>
                <a:latin typeface="Calibri"/>
                <a:cs typeface="Calibri"/>
              </a:rPr>
              <a:t>specialized </a:t>
            </a:r>
            <a:r>
              <a:rPr sz="2200" b="1" spc="-15" dirty="0">
                <a:solidFill>
                  <a:srgbClr val="44536A"/>
                </a:solidFill>
                <a:latin typeface="Calibri"/>
                <a:cs typeface="Calibri"/>
              </a:rPr>
              <a:t>care </a:t>
            </a:r>
            <a:r>
              <a:rPr sz="2200" b="1" spc="-20" dirty="0">
                <a:solidFill>
                  <a:srgbClr val="44536A"/>
                </a:solidFill>
                <a:latin typeface="Calibri"/>
                <a:cs typeface="Calibri"/>
              </a:rPr>
              <a:t>to </a:t>
            </a:r>
            <a:r>
              <a:rPr sz="2200" b="1" spc="-10" dirty="0">
                <a:solidFill>
                  <a:srgbClr val="44536A"/>
                </a:solidFill>
                <a:latin typeface="Calibri"/>
                <a:cs typeface="Calibri"/>
              </a:rPr>
              <a:t>enrolled </a:t>
            </a:r>
            <a:r>
              <a:rPr lang="en-US" sz="2200" b="1" spc="-10" dirty="0">
                <a:solidFill>
                  <a:srgbClr val="44536A"/>
                </a:solidFill>
                <a:latin typeface="Calibri"/>
                <a:cs typeface="Calibri"/>
              </a:rPr>
              <a:t>I-SNP and </a:t>
            </a:r>
            <a:r>
              <a:rPr sz="2200" b="1" dirty="0">
                <a:solidFill>
                  <a:srgbClr val="44536A"/>
                </a:solidFill>
                <a:latin typeface="Calibri"/>
                <a:cs typeface="Calibri"/>
              </a:rPr>
              <a:t>I</a:t>
            </a:r>
            <a:r>
              <a:rPr lang="en-US" sz="2200" b="1" dirty="0">
                <a:solidFill>
                  <a:srgbClr val="44536A"/>
                </a:solidFill>
                <a:latin typeface="Calibri"/>
                <a:cs typeface="Calibri"/>
              </a:rPr>
              <a:t>E</a:t>
            </a:r>
            <a:r>
              <a:rPr sz="2200" b="1" dirty="0">
                <a:solidFill>
                  <a:srgbClr val="44536A"/>
                </a:solidFill>
                <a:latin typeface="Calibri"/>
                <a:cs typeface="Calibri"/>
              </a:rPr>
              <a:t>-SNP</a:t>
            </a:r>
            <a:r>
              <a:rPr sz="2200" b="1" spc="60" dirty="0">
                <a:solidFill>
                  <a:srgbClr val="44536A"/>
                </a:solidFill>
                <a:latin typeface="Calibri"/>
                <a:cs typeface="Calibri"/>
              </a:rPr>
              <a:t> </a:t>
            </a:r>
            <a:r>
              <a:rPr sz="2200" b="1" spc="-10" dirty="0">
                <a:solidFill>
                  <a:srgbClr val="44536A"/>
                </a:solidFill>
                <a:latin typeface="Calibri"/>
                <a:cs typeface="Calibri"/>
              </a:rPr>
              <a:t>members.</a:t>
            </a:r>
            <a:endParaRPr sz="2200" dirty="0">
              <a:latin typeface="Calibri"/>
              <a:cs typeface="Calibri"/>
            </a:endParaRPr>
          </a:p>
          <a:p>
            <a:pPr>
              <a:lnSpc>
                <a:spcPct val="100000"/>
              </a:lnSpc>
            </a:pPr>
            <a:endParaRPr sz="2200" dirty="0">
              <a:latin typeface="Calibri"/>
              <a:cs typeface="Calibri"/>
            </a:endParaRPr>
          </a:p>
          <a:p>
            <a:pPr>
              <a:lnSpc>
                <a:spcPct val="100000"/>
              </a:lnSpc>
              <a:spcBef>
                <a:spcPts val="35"/>
              </a:spcBef>
            </a:pPr>
            <a:endParaRPr sz="2100" dirty="0">
              <a:latin typeface="Calibri"/>
              <a:cs typeface="Calibri"/>
            </a:endParaRPr>
          </a:p>
          <a:p>
            <a:pPr marL="12700" marR="5080">
              <a:lnSpc>
                <a:spcPct val="100000"/>
              </a:lnSpc>
            </a:pPr>
            <a:r>
              <a:rPr sz="2200" i="1" spc="-10" dirty="0">
                <a:solidFill>
                  <a:srgbClr val="843B0C"/>
                </a:solidFill>
                <a:latin typeface="Calibri"/>
                <a:cs typeface="Calibri"/>
              </a:rPr>
              <a:t>*CMS </a:t>
            </a:r>
            <a:r>
              <a:rPr sz="2200" i="1" spc="-5" dirty="0">
                <a:solidFill>
                  <a:srgbClr val="843B0C"/>
                </a:solidFill>
                <a:latin typeface="Calibri"/>
                <a:cs typeface="Calibri"/>
              </a:rPr>
              <a:t>will </a:t>
            </a:r>
            <a:r>
              <a:rPr sz="2200" i="1" spc="-10" dirty="0">
                <a:solidFill>
                  <a:srgbClr val="843B0C"/>
                </a:solidFill>
                <a:latin typeface="Calibri"/>
                <a:cs typeface="Calibri"/>
              </a:rPr>
              <a:t>audit </a:t>
            </a:r>
            <a:r>
              <a:rPr sz="2200" i="1" spc="-5" dirty="0">
                <a:solidFill>
                  <a:srgbClr val="843B0C"/>
                </a:solidFill>
                <a:latin typeface="Calibri"/>
                <a:cs typeface="Calibri"/>
              </a:rPr>
              <a:t>P</a:t>
            </a:r>
            <a:r>
              <a:rPr lang="en-US" sz="2200" i="1" spc="-5" dirty="0">
                <a:solidFill>
                  <a:srgbClr val="843B0C"/>
                </a:solidFill>
                <a:latin typeface="Calibri"/>
                <a:cs typeface="Calibri"/>
              </a:rPr>
              <a:t>rovider Partners</a:t>
            </a:r>
            <a:r>
              <a:rPr sz="2200" i="1" spc="-5" dirty="0">
                <a:solidFill>
                  <a:srgbClr val="843B0C"/>
                </a:solidFill>
                <a:latin typeface="Calibri"/>
                <a:cs typeface="Calibri"/>
              </a:rPr>
              <a:t> </a:t>
            </a:r>
            <a:r>
              <a:rPr sz="2200" i="1" spc="-15" dirty="0">
                <a:solidFill>
                  <a:srgbClr val="843B0C"/>
                </a:solidFill>
                <a:latin typeface="Calibri"/>
                <a:cs typeface="Calibri"/>
              </a:rPr>
              <a:t>against </a:t>
            </a:r>
            <a:r>
              <a:rPr sz="2200" i="1" spc="-5" dirty="0">
                <a:solidFill>
                  <a:srgbClr val="843B0C"/>
                </a:solidFill>
                <a:latin typeface="Calibri"/>
                <a:cs typeface="Calibri"/>
              </a:rPr>
              <a:t>the </a:t>
            </a:r>
            <a:r>
              <a:rPr sz="2200" i="1" spc="-10" dirty="0">
                <a:solidFill>
                  <a:srgbClr val="843B0C"/>
                </a:solidFill>
                <a:latin typeface="Calibri"/>
                <a:cs typeface="Calibri"/>
              </a:rPr>
              <a:t>processes and commitments </a:t>
            </a:r>
            <a:r>
              <a:rPr sz="2200" i="1" spc="-5" dirty="0">
                <a:solidFill>
                  <a:srgbClr val="843B0C"/>
                </a:solidFill>
                <a:latin typeface="Calibri"/>
                <a:cs typeface="Calibri"/>
              </a:rPr>
              <a:t>described in the</a:t>
            </a:r>
            <a:r>
              <a:rPr sz="2200" i="1" spc="-30" dirty="0">
                <a:solidFill>
                  <a:srgbClr val="843B0C"/>
                </a:solidFill>
                <a:latin typeface="Calibri"/>
                <a:cs typeface="Calibri"/>
              </a:rPr>
              <a:t> </a:t>
            </a:r>
            <a:r>
              <a:rPr sz="2200" i="1" spc="-5" dirty="0">
                <a:solidFill>
                  <a:srgbClr val="843B0C"/>
                </a:solidFill>
                <a:latin typeface="Calibri"/>
                <a:cs typeface="Calibri"/>
              </a:rPr>
              <a:t>MOC</a:t>
            </a:r>
            <a:endParaRPr sz="2200" dirty="0">
              <a:latin typeface="Calibri"/>
              <a:cs typeface="Calibri"/>
            </a:endParaRPr>
          </a:p>
        </p:txBody>
      </p:sp>
      <p:sp>
        <p:nvSpPr>
          <p:cNvPr id="7" name="Rounded Rectangle 1">
            <a:extLst>
              <a:ext uri="{FF2B5EF4-FFF2-40B4-BE49-F238E27FC236}">
                <a16:creationId xmlns:a16="http://schemas.microsoft.com/office/drawing/2014/main" id="{920AEB77-1F77-44F0-A5EE-4FB8EAAF499A}"/>
              </a:ext>
            </a:extLst>
          </p:cNvPr>
          <p:cNvSpPr/>
          <p:nvPr/>
        </p:nvSpPr>
        <p:spPr>
          <a:xfrm>
            <a:off x="4899565" y="1781845"/>
            <a:ext cx="6972910" cy="415188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000" u="sng" dirty="0">
                <a:solidFill>
                  <a:schemeClr val="tx2"/>
                </a:solidFill>
              </a:rPr>
              <a:t>The MOC contains the following required components:</a:t>
            </a:r>
          </a:p>
          <a:p>
            <a:pPr marL="285750" indent="-285750">
              <a:buFont typeface="Arial" panose="020B0604020202020204" pitchFamily="34" charset="0"/>
              <a:buChar char="•"/>
            </a:pPr>
            <a:r>
              <a:rPr lang="en-US" sz="2000" dirty="0">
                <a:solidFill>
                  <a:schemeClr val="tx2"/>
                </a:solidFill>
              </a:rPr>
              <a:t>Description of the Plan Population and identification of “Most Vulnerable”</a:t>
            </a:r>
          </a:p>
          <a:p>
            <a:pPr marL="285750" indent="-285750">
              <a:buFont typeface="Arial" panose="020B0604020202020204" pitchFamily="34" charset="0"/>
              <a:buChar char="•"/>
            </a:pPr>
            <a:r>
              <a:rPr lang="en-US" sz="2000" dirty="0">
                <a:solidFill>
                  <a:schemeClr val="tx2"/>
                </a:solidFill>
              </a:rPr>
              <a:t>Care Coordination</a:t>
            </a:r>
          </a:p>
          <a:p>
            <a:pPr marL="742950" lvl="1" indent="-285750">
              <a:buFont typeface="Arial" panose="020B0604020202020204" pitchFamily="34" charset="0"/>
              <a:buChar char="•"/>
            </a:pPr>
            <a:r>
              <a:rPr lang="en-US" sz="2000" dirty="0">
                <a:solidFill>
                  <a:schemeClr val="tx2"/>
                </a:solidFill>
              </a:rPr>
              <a:t>Staff Structure and MOC Training</a:t>
            </a:r>
          </a:p>
          <a:p>
            <a:pPr marL="742950" lvl="1" indent="-285750">
              <a:buFont typeface="Arial" panose="020B0604020202020204" pitchFamily="34" charset="0"/>
              <a:buChar char="•"/>
            </a:pPr>
            <a:r>
              <a:rPr lang="en-US" sz="2000" dirty="0">
                <a:solidFill>
                  <a:schemeClr val="tx2"/>
                </a:solidFill>
              </a:rPr>
              <a:t>Health Risk Assessment (HRA), Individualized Care Plan (ICP) &amp; Interdisciplinary Care Team (ICT)</a:t>
            </a:r>
          </a:p>
          <a:p>
            <a:pPr marL="742950" lvl="1" indent="-285750">
              <a:buFont typeface="Arial" panose="020B0604020202020204" pitchFamily="34" charset="0"/>
              <a:buChar char="•"/>
            </a:pPr>
            <a:r>
              <a:rPr lang="en-US" sz="2000" dirty="0">
                <a:solidFill>
                  <a:schemeClr val="tx2"/>
                </a:solidFill>
              </a:rPr>
              <a:t>Care Transitions Protocols</a:t>
            </a:r>
          </a:p>
          <a:p>
            <a:pPr marL="285750" indent="-285750">
              <a:buFont typeface="Arial" panose="020B0604020202020204" pitchFamily="34" charset="0"/>
              <a:buChar char="•"/>
            </a:pPr>
            <a:r>
              <a:rPr lang="en-US" sz="2000" dirty="0">
                <a:solidFill>
                  <a:schemeClr val="tx2"/>
                </a:solidFill>
              </a:rPr>
              <a:t>Specialized Provider Network and Use of Clinical Practice Guidelines and Protocols</a:t>
            </a:r>
          </a:p>
          <a:p>
            <a:pPr marL="742950" lvl="1" indent="-285750">
              <a:buFont typeface="Arial" panose="020B0604020202020204" pitchFamily="34" charset="0"/>
              <a:buChar char="•"/>
            </a:pPr>
            <a:r>
              <a:rPr lang="en-US" sz="2000" dirty="0">
                <a:solidFill>
                  <a:schemeClr val="tx2"/>
                </a:solidFill>
              </a:rPr>
              <a:t>MOC Training for Providers and Facilities</a:t>
            </a:r>
          </a:p>
          <a:p>
            <a:pPr marL="285750" indent="-285750">
              <a:buFont typeface="Arial" panose="020B0604020202020204" pitchFamily="34" charset="0"/>
              <a:buChar char="•"/>
            </a:pPr>
            <a:r>
              <a:rPr lang="en-US" sz="2000" dirty="0">
                <a:solidFill>
                  <a:schemeClr val="tx2"/>
                </a:solidFill>
              </a:rPr>
              <a:t>Quality Improvement and Performance Monitoring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838200" y="1381784"/>
          <a:ext cx="10515600" cy="4527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285AE375-4260-45E4-B602-23B27B9D6EF8}"/>
              </a:ext>
            </a:extLst>
          </p:cNvPr>
          <p:cNvSpPr>
            <a:spLocks noGrp="1"/>
          </p:cNvSpPr>
          <p:nvPr>
            <p:ph type="title"/>
          </p:nvPr>
        </p:nvSpPr>
        <p:spPr/>
        <p:txBody>
          <a:bodyPr/>
          <a:lstStyle/>
          <a:p>
            <a:r>
              <a:rPr lang="en-US" dirty="0"/>
              <a:t>Goal of Provider Partners MOC </a:t>
            </a:r>
          </a:p>
        </p:txBody>
      </p:sp>
    </p:spTree>
    <p:extLst>
      <p:ext uri="{BB962C8B-B14F-4D97-AF65-F5344CB8AC3E}">
        <p14:creationId xmlns:p14="http://schemas.microsoft.com/office/powerpoint/2010/main" val="4237763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842963" y="1381125"/>
            <a:ext cx="10628312" cy="2999283"/>
          </a:xfrm>
        </p:spPr>
        <p:txBody>
          <a:bodyPr wrap="square">
            <a:spAutoFit/>
          </a:bodyPr>
          <a:lstStyle/>
          <a:p>
            <a:pPr marL="231775" lvl="1" indent="0">
              <a:buNone/>
            </a:pPr>
            <a:r>
              <a:rPr lang="en-US" sz="2800" dirty="0">
                <a:solidFill>
                  <a:schemeClr val="tx2"/>
                </a:solidFill>
              </a:rPr>
              <a:t>Provider Partners MOC offers many advantages for providers, including:</a:t>
            </a:r>
          </a:p>
          <a:p>
            <a:pPr marL="457200" lvl="1" indent="0">
              <a:buNone/>
            </a:pPr>
            <a:endParaRPr lang="en-US" sz="2800" dirty="0">
              <a:solidFill>
                <a:schemeClr val="tx2"/>
              </a:solidFill>
            </a:endParaRPr>
          </a:p>
          <a:p>
            <a:pPr marL="742950" lvl="1" indent="-285750"/>
            <a:r>
              <a:rPr lang="en-US" sz="2800" dirty="0">
                <a:solidFill>
                  <a:schemeClr val="tx2"/>
                </a:solidFill>
              </a:rPr>
              <a:t>A clinical team that provides case management and care coordination in consultation with you</a:t>
            </a:r>
          </a:p>
          <a:p>
            <a:pPr marL="742950" lvl="1" indent="-285750"/>
            <a:r>
              <a:rPr lang="en-US" sz="2800" dirty="0">
                <a:solidFill>
                  <a:schemeClr val="tx2"/>
                </a:solidFill>
              </a:rPr>
              <a:t>Better quality of care and health outcomes for patients as measured by HEDIS</a:t>
            </a:r>
            <a:r>
              <a:rPr lang="en-US" altLang="en-US" sz="2800" dirty="0">
                <a:solidFill>
                  <a:schemeClr val="tx2"/>
                </a:solidFill>
              </a:rPr>
              <a:t>®</a:t>
            </a:r>
            <a:r>
              <a:rPr lang="en-US" sz="2800" dirty="0">
                <a:solidFill>
                  <a:schemeClr val="tx2"/>
                </a:solidFill>
              </a:rPr>
              <a:t> scores and hospital use rates</a:t>
            </a:r>
          </a:p>
        </p:txBody>
      </p:sp>
      <p:sp>
        <p:nvSpPr>
          <p:cNvPr id="6" name="TextBox 5"/>
          <p:cNvSpPr txBox="1"/>
          <p:nvPr/>
        </p:nvSpPr>
        <p:spPr>
          <a:xfrm>
            <a:off x="1859017" y="5310417"/>
            <a:ext cx="5127571" cy="1015663"/>
          </a:xfrm>
          <a:prstGeom prst="rect">
            <a:avLst/>
          </a:prstGeom>
          <a:noFill/>
        </p:spPr>
        <p:txBody>
          <a:bodyPr wrap="square" rtlCol="0">
            <a:spAutoFit/>
          </a:bodyPr>
          <a:lstStyle/>
          <a:p>
            <a:r>
              <a:rPr lang="en-US" sz="2000" dirty="0">
                <a:solidFill>
                  <a:schemeClr val="tx2"/>
                </a:solidFill>
              </a:rPr>
              <a:t>In the following slides, look for the “star” symbol for quick tips and summaries of what providers can expect from the Plan</a:t>
            </a:r>
          </a:p>
        </p:txBody>
      </p:sp>
      <p:sp>
        <p:nvSpPr>
          <p:cNvPr id="7" name="5-Point Star 6"/>
          <p:cNvSpPr/>
          <p:nvPr/>
        </p:nvSpPr>
        <p:spPr>
          <a:xfrm>
            <a:off x="918163" y="5310417"/>
            <a:ext cx="764584" cy="676857"/>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5" name="Title 4">
            <a:extLst>
              <a:ext uri="{FF2B5EF4-FFF2-40B4-BE49-F238E27FC236}">
                <a16:creationId xmlns:a16="http://schemas.microsoft.com/office/drawing/2014/main" id="{EE0E36C7-B393-42D8-A87C-F49B48ADBFAE}"/>
              </a:ext>
            </a:extLst>
          </p:cNvPr>
          <p:cNvSpPr>
            <a:spLocks noGrp="1"/>
          </p:cNvSpPr>
          <p:nvPr>
            <p:ph type="title"/>
          </p:nvPr>
        </p:nvSpPr>
        <p:spPr/>
        <p:txBody>
          <a:bodyPr/>
          <a:lstStyle/>
          <a:p>
            <a:r>
              <a:rPr lang="en-US" dirty="0"/>
              <a:t>Advantages for Providers</a:t>
            </a:r>
          </a:p>
        </p:txBody>
      </p:sp>
    </p:spTree>
    <p:extLst>
      <p:ext uri="{BB962C8B-B14F-4D97-AF65-F5344CB8AC3E}">
        <p14:creationId xmlns:p14="http://schemas.microsoft.com/office/powerpoint/2010/main" val="1119633612"/>
      </p:ext>
    </p:extLst>
  </p:cSld>
  <p:clrMapOvr>
    <a:masterClrMapping/>
  </p:clrMapOvr>
</p:sld>
</file>

<file path=ppt/theme/theme1.xml><?xml version="1.0" encoding="utf-8"?>
<a:theme xmlns:a="http://schemas.openxmlformats.org/drawingml/2006/main" name="Provider Partners Master">
  <a:themeElements>
    <a:clrScheme name="Provider Partners">
      <a:dk1>
        <a:sysClr val="windowText" lastClr="000000"/>
      </a:dk1>
      <a:lt1>
        <a:sysClr val="window" lastClr="FFFFFF"/>
      </a:lt1>
      <a:dk2>
        <a:srgbClr val="44546A"/>
      </a:dk2>
      <a:lt2>
        <a:srgbClr val="E7E6E6"/>
      </a:lt2>
      <a:accent1>
        <a:srgbClr val="004C97"/>
      </a:accent1>
      <a:accent2>
        <a:srgbClr val="A4D65E"/>
      </a:accent2>
      <a:accent3>
        <a:srgbClr val="00AFD7"/>
      </a:accent3>
      <a:accent4>
        <a:srgbClr val="5B7F95"/>
      </a:accent4>
      <a:accent5>
        <a:srgbClr val="00AB8E"/>
      </a:accent5>
      <a:accent6>
        <a:srgbClr val="70AD47"/>
      </a:accent6>
      <a:hlink>
        <a:srgbClr val="004C97"/>
      </a:hlink>
      <a:folHlink>
        <a:srgbClr val="004C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6050</TotalTime>
  <Words>2401</Words>
  <Application>Microsoft Office PowerPoint</Application>
  <PresentationFormat>Widescreen</PresentationFormat>
  <Paragraphs>210</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Provider Partners Master</vt:lpstr>
      <vt:lpstr>PowerPoint Presentation</vt:lpstr>
      <vt:lpstr>Overview – Regulatory Requirements </vt:lpstr>
      <vt:lpstr>Goals of Training </vt:lpstr>
      <vt:lpstr>What is an I-SNP? </vt:lpstr>
      <vt:lpstr>What is an IE-SNP? </vt:lpstr>
      <vt:lpstr>To be eligible for Provider Partners enrollment, beneficiaries must:</vt:lpstr>
      <vt:lpstr>What is the MOC?</vt:lpstr>
      <vt:lpstr>Goal of Provider Partners MOC </vt:lpstr>
      <vt:lpstr>Advantages for Providers</vt:lpstr>
      <vt:lpstr>MOC Staff and Roles</vt:lpstr>
      <vt:lpstr>Key Care Coordination Staff</vt:lpstr>
      <vt:lpstr>Key Care Coordination Staff continued…</vt:lpstr>
      <vt:lpstr>Key Care Coordination Staff continued </vt:lpstr>
      <vt:lpstr>CMS Care Coordination Requirements and Provider Partners Approach</vt:lpstr>
      <vt:lpstr>Health Risk Assessment (HRA)</vt:lpstr>
      <vt:lpstr>Health Risk Assessment (HRA)</vt:lpstr>
      <vt:lpstr>PowerPoint Presentation</vt:lpstr>
      <vt:lpstr>Individualized Care Plan (ICP) Goals </vt:lpstr>
      <vt:lpstr>PowerPoint Presentation</vt:lpstr>
      <vt:lpstr>Care Transitions Protocols</vt:lpstr>
      <vt:lpstr>A Partnership For Care</vt:lpstr>
      <vt:lpstr>Specialized Provider Network </vt:lpstr>
      <vt:lpstr>Use of Clinical Practice Guidelines</vt:lpstr>
      <vt:lpstr>Expectations for Providers</vt:lpstr>
      <vt:lpstr>MOC Training Requirements </vt:lpstr>
      <vt:lpstr>Model of Care Quality Measures</vt:lpstr>
      <vt:lpstr>Evaluation of the Model of Care</vt:lpstr>
      <vt:lpstr>Provider Attestation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smith</dc:creator>
  <cp:lastModifiedBy>Argie Cochran</cp:lastModifiedBy>
  <cp:revision>41</cp:revision>
  <dcterms:created xsi:type="dcterms:W3CDTF">2022-06-28T02:49:54Z</dcterms:created>
  <dcterms:modified xsi:type="dcterms:W3CDTF">2025-07-28T17:39:10Z</dcterms:modified>
</cp:coreProperties>
</file>