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5.jpg" ContentType="image/jpg"/>
  <Override PartName="/ppt/media/image16.jpg" ContentType="image/jpg"/>
  <Override PartName="/ppt/media/image19.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22.jpg" ContentType="image/jpg"/>
  <Override PartName="/ppt/media/image23.jpg" ContentType="image/jpg"/>
  <Override PartName="/ppt/media/image24.jpg" ContentType="image/jpg"/>
  <Override PartName="/ppt/media/image26.jpg" ContentType="image/jpg"/>
  <Override PartName="/ppt/media/image27.jpg" ContentType="image/jpg"/>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68" r:id="rId5"/>
    <p:sldId id="257" r:id="rId6"/>
    <p:sldId id="258" r:id="rId7"/>
    <p:sldId id="295" r:id="rId8"/>
    <p:sldId id="296" r:id="rId9"/>
    <p:sldId id="304" r:id="rId10"/>
    <p:sldId id="297" r:id="rId11"/>
    <p:sldId id="282" r:id="rId12"/>
    <p:sldId id="299" r:id="rId13"/>
    <p:sldId id="288" r:id="rId14"/>
    <p:sldId id="289" r:id="rId15"/>
    <p:sldId id="266" r:id="rId16"/>
    <p:sldId id="267" r:id="rId17"/>
    <p:sldId id="290" r:id="rId18"/>
    <p:sldId id="291" r:id="rId19"/>
    <p:sldId id="303" r:id="rId20"/>
    <p:sldId id="292" r:id="rId21"/>
    <p:sldId id="305" r:id="rId22"/>
    <p:sldId id="293" r:id="rId23"/>
    <p:sldId id="294" r:id="rId24"/>
    <p:sldId id="274" r:id="rId25"/>
    <p:sldId id="275" r:id="rId26"/>
    <p:sldId id="308" r:id="rId27"/>
    <p:sldId id="276" r:id="rId28"/>
    <p:sldId id="306" r:id="rId29"/>
    <p:sldId id="27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965D4B-E652-1980-E5A8-CA3EC56B4650}" name="Theresa Rosemann" initials="TR" userId="S::TRosemann@pphealthplan.com::23523f0e-ff07-4485-91a5-d01fc3a441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00A88F"/>
    <a:srgbClr val="66FF66"/>
    <a:srgbClr val="DBEEF4"/>
    <a:srgbClr val="B2D1E4"/>
    <a:srgbClr val="D9EFEE"/>
    <a:srgbClr val="FF9900"/>
    <a:srgbClr val="004C9D"/>
    <a:srgbClr val="00B0DD"/>
    <a:srgbClr val="00A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8" autoAdjust="0"/>
    <p:restoredTop sz="94660"/>
  </p:normalViewPr>
  <p:slideViewPr>
    <p:cSldViewPr snapToGrid="0">
      <p:cViewPr varScale="1">
        <p:scale>
          <a:sx n="80" d="100"/>
          <a:sy n="80" d="100"/>
        </p:scale>
        <p:origin x="96" y="210"/>
      </p:cViewPr>
      <p:guideLst/>
    </p:cSldViewPr>
  </p:slideViewPr>
  <p:notesTextViewPr>
    <p:cViewPr>
      <p:scale>
        <a:sx n="3" d="2"/>
        <a:sy n="3" d="2"/>
      </p:scale>
      <p:origin x="0" y="0"/>
    </p:cViewPr>
  </p:notesTextViewPr>
  <p:sorterViewPr>
    <p:cViewPr>
      <p:scale>
        <a:sx n="100" d="100"/>
        <a:sy n="100" d="100"/>
      </p:scale>
      <p:origin x="0" y="-2923"/>
    </p:cViewPr>
  </p:sorterViewPr>
  <p:notesViewPr>
    <p:cSldViewPr snapToGrid="0">
      <p:cViewPr varScale="1">
        <p:scale>
          <a:sx n="54" d="100"/>
          <a:sy n="54" d="100"/>
        </p:scale>
        <p:origin x="24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ie Cochran" userId="0e75dd69-d735-413c-a6a1-0451afa8f3d2" providerId="ADAL" clId="{4D02DF9B-CFE3-43ED-B958-0EABB8DEB5D5}"/>
    <pc:docChg chg="modSld">
      <pc:chgData name="Argie Cochran" userId="0e75dd69-d735-413c-a6a1-0451afa8f3d2" providerId="ADAL" clId="{4D02DF9B-CFE3-43ED-B958-0EABB8DEB5D5}" dt="2025-08-22T19:12:39.534" v="3" actId="1037"/>
      <pc:docMkLst>
        <pc:docMk/>
      </pc:docMkLst>
      <pc:sldChg chg="modSp mod">
        <pc:chgData name="Argie Cochran" userId="0e75dd69-d735-413c-a6a1-0451afa8f3d2" providerId="ADAL" clId="{4D02DF9B-CFE3-43ED-B958-0EABB8DEB5D5}" dt="2025-08-22T19:12:39.534" v="3" actId="1037"/>
        <pc:sldMkLst>
          <pc:docMk/>
          <pc:sldMk cId="0" sldId="279"/>
        </pc:sldMkLst>
        <pc:spChg chg="mod">
          <ac:chgData name="Argie Cochran" userId="0e75dd69-d735-413c-a6a1-0451afa8f3d2" providerId="ADAL" clId="{4D02DF9B-CFE3-43ED-B958-0EABB8DEB5D5}" dt="2025-08-22T19:12:39.534" v="3" actId="1037"/>
          <ac:spMkLst>
            <pc:docMk/>
            <pc:sldMk cId="0" sldId="279"/>
            <ac:spMk id="3" creationId="{00000000-0000-0000-0000-000000000000}"/>
          </ac:spMkLst>
        </pc:spChg>
        <pc:spChg chg="mod">
          <ac:chgData name="Argie Cochran" userId="0e75dd69-d735-413c-a6a1-0451afa8f3d2" providerId="ADAL" clId="{4D02DF9B-CFE3-43ED-B958-0EABB8DEB5D5}" dt="2025-08-22T19:12:29.598" v="1" actId="1076"/>
          <ac:spMkLst>
            <pc:docMk/>
            <pc:sldMk cId="0" sldId="279"/>
            <ac:spMk id="6" creationId="{00000000-0000-0000-0000-000000000000}"/>
          </ac:spMkLst>
        </pc:spChg>
        <pc:spChg chg="mod">
          <ac:chgData name="Argie Cochran" userId="0e75dd69-d735-413c-a6a1-0451afa8f3d2" providerId="ADAL" clId="{4D02DF9B-CFE3-43ED-B958-0EABB8DEB5D5}" dt="2025-08-22T19:12:30.293" v="2" actId="1076"/>
          <ac:spMkLst>
            <pc:docMk/>
            <pc:sldMk cId="0" sldId="279"/>
            <ac:spMk id="1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723D6-1973-9949-851D-5A44AA1A30F6}" type="doc">
      <dgm:prSet loTypeId="urn:microsoft.com/office/officeart/2005/8/layout/hList1" loCatId="" qsTypeId="urn:microsoft.com/office/officeart/2005/8/quickstyle/simple2" qsCatId="simple" csTypeId="urn:microsoft.com/office/officeart/2005/8/colors/accent1_2" csCatId="accent1" phldr="1"/>
      <dgm:spPr/>
      <dgm:t>
        <a:bodyPr/>
        <a:lstStyle/>
        <a:p>
          <a:endParaRPr lang="en-US"/>
        </a:p>
      </dgm:t>
    </dgm:pt>
    <dgm:pt modelId="{F0DDFD6A-1428-F54F-ADEE-B9E6ABE26485}">
      <dgm:prSet custT="1">
        <dgm:style>
          <a:lnRef idx="1">
            <a:schemeClr val="accent2"/>
          </a:lnRef>
          <a:fillRef idx="2">
            <a:schemeClr val="accent2"/>
          </a:fillRef>
          <a:effectRef idx="1">
            <a:schemeClr val="accent2"/>
          </a:effectRef>
          <a:fontRef idx="minor">
            <a:schemeClr val="dk1"/>
          </a:fontRef>
        </dgm:style>
      </dgm:prSet>
      <dgm:spPr>
        <a:solidFill>
          <a:srgbClr val="00CC99"/>
        </a:solidFill>
        <a:ln>
          <a:solidFill>
            <a:srgbClr val="00CC99"/>
          </a:solidFill>
        </a:ln>
      </dgm:spPr>
      <dgm:t>
        <a:bodyPr/>
        <a:lstStyle/>
        <a:p>
          <a:pPr rtl="0"/>
          <a:r>
            <a:rPr lang="en-US" sz="2400" dirty="0">
              <a:solidFill>
                <a:schemeClr val="bg1"/>
              </a:solidFill>
            </a:rPr>
            <a:t>I-SNPs are for people living in a long-term care facility. ISNPs offer benefits tailored to the unique medical, social, and emotional needs of members who are long-term residents (90 days or longer) in one of the following:</a:t>
          </a:r>
        </a:p>
      </dgm:t>
    </dgm:pt>
    <dgm:pt modelId="{FCE3012A-FF88-CB48-941A-C160A2D8238B}" type="parTrans" cxnId="{A0D04B72-EE2F-F449-AA75-2C149247D9A7}">
      <dgm:prSet/>
      <dgm:spPr/>
      <dgm:t>
        <a:bodyPr/>
        <a:lstStyle/>
        <a:p>
          <a:endParaRPr lang="en-US" sz="1200">
            <a:solidFill>
              <a:schemeClr val="tx2"/>
            </a:solidFill>
          </a:endParaRPr>
        </a:p>
      </dgm:t>
    </dgm:pt>
    <dgm:pt modelId="{AD9AF9B0-8017-E74B-B9AA-19622B8723F8}" type="sibTrans" cxnId="{A0D04B72-EE2F-F449-AA75-2C149247D9A7}">
      <dgm:prSet/>
      <dgm:spPr/>
      <dgm:t>
        <a:bodyPr/>
        <a:lstStyle/>
        <a:p>
          <a:endParaRPr lang="en-US" sz="1200">
            <a:solidFill>
              <a:schemeClr val="tx2"/>
            </a:solidFill>
          </a:endParaRPr>
        </a:p>
      </dgm:t>
    </dgm:pt>
    <dgm:pt modelId="{11CF1C69-617A-524E-9581-8E7A825BF466}">
      <dgm:prSet custT="1"/>
      <dgm:spPr/>
      <dgm:t>
        <a:bodyPr/>
        <a:lstStyle/>
        <a:p>
          <a:pPr rtl="0"/>
          <a:r>
            <a:rPr lang="en-US" sz="2400" dirty="0">
              <a:solidFill>
                <a:schemeClr val="tx2"/>
              </a:solidFill>
            </a:rPr>
            <a:t>Skilled nursing facility (SNF)</a:t>
          </a:r>
        </a:p>
      </dgm:t>
    </dgm:pt>
    <dgm:pt modelId="{35DEDEF4-73AE-AA48-B249-3A3467B5AE3E}" type="parTrans" cxnId="{DF4B242D-D11D-874A-8AAE-6D7D8A37A49A}">
      <dgm:prSet/>
      <dgm:spPr/>
      <dgm:t>
        <a:bodyPr/>
        <a:lstStyle/>
        <a:p>
          <a:endParaRPr lang="en-US" sz="1200">
            <a:solidFill>
              <a:schemeClr val="tx2"/>
            </a:solidFill>
          </a:endParaRPr>
        </a:p>
      </dgm:t>
    </dgm:pt>
    <dgm:pt modelId="{EA7C319B-FFAA-E34B-944B-74BDA424392A}" type="sibTrans" cxnId="{DF4B242D-D11D-874A-8AAE-6D7D8A37A49A}">
      <dgm:prSet/>
      <dgm:spPr/>
      <dgm:t>
        <a:bodyPr/>
        <a:lstStyle/>
        <a:p>
          <a:endParaRPr lang="en-US" sz="1200">
            <a:solidFill>
              <a:schemeClr val="tx2"/>
            </a:solidFill>
          </a:endParaRPr>
        </a:p>
      </dgm:t>
    </dgm:pt>
    <dgm:pt modelId="{0B20650F-B619-EE4C-8021-14E86891170D}">
      <dgm:prSet custT="1"/>
      <dgm:spPr/>
      <dgm:t>
        <a:bodyPr/>
        <a:lstStyle/>
        <a:p>
          <a:pPr rtl="0"/>
          <a:r>
            <a:rPr lang="en-US" sz="2400" dirty="0">
              <a:solidFill>
                <a:schemeClr val="tx2"/>
              </a:solidFill>
            </a:rPr>
            <a:t>LTC nursing facility (NF)</a:t>
          </a:r>
        </a:p>
      </dgm:t>
    </dgm:pt>
    <dgm:pt modelId="{5616F899-3DC5-3146-8DD5-F6AEEE174F24}" type="parTrans" cxnId="{B186D771-ED61-7F45-9D06-40312AC38535}">
      <dgm:prSet/>
      <dgm:spPr/>
      <dgm:t>
        <a:bodyPr/>
        <a:lstStyle/>
        <a:p>
          <a:endParaRPr lang="en-US" sz="1200">
            <a:solidFill>
              <a:schemeClr val="tx2"/>
            </a:solidFill>
          </a:endParaRPr>
        </a:p>
      </dgm:t>
    </dgm:pt>
    <dgm:pt modelId="{4E270238-04A4-8148-84E6-9C9E11416014}" type="sibTrans" cxnId="{B186D771-ED61-7F45-9D06-40312AC38535}">
      <dgm:prSet/>
      <dgm:spPr/>
      <dgm:t>
        <a:bodyPr/>
        <a:lstStyle/>
        <a:p>
          <a:endParaRPr lang="en-US" sz="1200">
            <a:solidFill>
              <a:schemeClr val="tx2"/>
            </a:solidFill>
          </a:endParaRPr>
        </a:p>
      </dgm:t>
    </dgm:pt>
    <dgm:pt modelId="{55145AFD-7FF6-0A45-AFCF-A16C8FD724E6}">
      <dgm:prSet custT="1"/>
      <dgm:spPr/>
      <dgm:t>
        <a:bodyPr/>
        <a:lstStyle/>
        <a:p>
          <a:pPr rtl="0"/>
          <a:r>
            <a:rPr lang="en-US" sz="2400" dirty="0">
              <a:solidFill>
                <a:schemeClr val="tx2"/>
              </a:solidFill>
            </a:rPr>
            <a:t>Intermediate care facility for the Intellectual Disability (ICF/ID)</a:t>
          </a:r>
        </a:p>
      </dgm:t>
    </dgm:pt>
    <dgm:pt modelId="{5088BB70-9BDD-824B-9FE6-830FDDE6F4FF}" type="parTrans" cxnId="{8FB23DC0-8BF0-AD41-864A-580040DAF087}">
      <dgm:prSet/>
      <dgm:spPr/>
      <dgm:t>
        <a:bodyPr/>
        <a:lstStyle/>
        <a:p>
          <a:endParaRPr lang="en-US" sz="1200">
            <a:solidFill>
              <a:schemeClr val="tx2"/>
            </a:solidFill>
          </a:endParaRPr>
        </a:p>
      </dgm:t>
    </dgm:pt>
    <dgm:pt modelId="{BE0D6F34-952A-B349-B921-FC54292FB191}" type="sibTrans" cxnId="{8FB23DC0-8BF0-AD41-864A-580040DAF087}">
      <dgm:prSet/>
      <dgm:spPr/>
      <dgm:t>
        <a:bodyPr/>
        <a:lstStyle/>
        <a:p>
          <a:endParaRPr lang="en-US" sz="1200">
            <a:solidFill>
              <a:schemeClr val="tx2"/>
            </a:solidFill>
          </a:endParaRPr>
        </a:p>
      </dgm:t>
    </dgm:pt>
    <dgm:pt modelId="{89DFAACD-B6F2-114E-A9FF-3C9D3B3DFDF8}">
      <dgm:prSet custT="1"/>
      <dgm:spPr/>
      <dgm:t>
        <a:bodyPr/>
        <a:lstStyle/>
        <a:p>
          <a:pPr rtl="0"/>
          <a:r>
            <a:rPr lang="en-US" sz="2400" dirty="0">
              <a:solidFill>
                <a:schemeClr val="tx2"/>
              </a:solidFill>
            </a:rPr>
            <a:t>Inpatient psychiatric facility</a:t>
          </a:r>
        </a:p>
      </dgm:t>
    </dgm:pt>
    <dgm:pt modelId="{F28F4EF9-AC53-4348-BDC6-B45675268659}" type="parTrans" cxnId="{31A36A07-47D5-FF48-B495-0773A6526265}">
      <dgm:prSet/>
      <dgm:spPr/>
      <dgm:t>
        <a:bodyPr/>
        <a:lstStyle/>
        <a:p>
          <a:endParaRPr lang="en-US" sz="1200">
            <a:solidFill>
              <a:schemeClr val="tx2"/>
            </a:solidFill>
          </a:endParaRPr>
        </a:p>
      </dgm:t>
    </dgm:pt>
    <dgm:pt modelId="{448B783A-510C-C943-A042-5107F72CEE04}" type="sibTrans" cxnId="{31A36A07-47D5-FF48-B495-0773A6526265}">
      <dgm:prSet/>
      <dgm:spPr/>
      <dgm:t>
        <a:bodyPr/>
        <a:lstStyle/>
        <a:p>
          <a:endParaRPr lang="en-US" sz="1200">
            <a:solidFill>
              <a:schemeClr val="tx2"/>
            </a:solidFill>
          </a:endParaRPr>
        </a:p>
      </dgm:t>
    </dgm:pt>
    <dgm:pt modelId="{745C6A84-40E3-7348-BFA1-154A838DB82D}" type="pres">
      <dgm:prSet presAssocID="{C8F723D6-1973-9949-851D-5A44AA1A30F6}" presName="Name0" presStyleCnt="0">
        <dgm:presLayoutVars>
          <dgm:dir/>
          <dgm:animLvl val="lvl"/>
          <dgm:resizeHandles val="exact"/>
        </dgm:presLayoutVars>
      </dgm:prSet>
      <dgm:spPr/>
    </dgm:pt>
    <dgm:pt modelId="{6EE4BC9C-4B75-5444-9CB0-D8EE203802F1}" type="pres">
      <dgm:prSet presAssocID="{F0DDFD6A-1428-F54F-ADEE-B9E6ABE26485}" presName="composite" presStyleCnt="0"/>
      <dgm:spPr/>
    </dgm:pt>
    <dgm:pt modelId="{BADFD071-5495-B049-9217-A7FAC2B79F99}" type="pres">
      <dgm:prSet presAssocID="{F0DDFD6A-1428-F54F-ADEE-B9E6ABE26485}" presName="parTx" presStyleLbl="alignNode1" presStyleIdx="0" presStyleCnt="1" custLinFactNeighborY="-10119">
        <dgm:presLayoutVars>
          <dgm:chMax val="0"/>
          <dgm:chPref val="0"/>
          <dgm:bulletEnabled val="1"/>
        </dgm:presLayoutVars>
      </dgm:prSet>
      <dgm:spPr/>
    </dgm:pt>
    <dgm:pt modelId="{36D8772F-7FF6-FA48-B94C-D0B3DEF95B8C}" type="pres">
      <dgm:prSet presAssocID="{F0DDFD6A-1428-F54F-ADEE-B9E6ABE26485}" presName="desTx" presStyleLbl="alignAccFollowNode1" presStyleIdx="0" presStyleCnt="1" custLinFactNeighborY="-1178">
        <dgm:presLayoutVars>
          <dgm:bulletEnabled val="1"/>
        </dgm:presLayoutVars>
      </dgm:prSet>
      <dgm:spPr/>
    </dgm:pt>
  </dgm:ptLst>
  <dgm:cxnLst>
    <dgm:cxn modelId="{31A36A07-47D5-FF48-B495-0773A6526265}" srcId="{F0DDFD6A-1428-F54F-ADEE-B9E6ABE26485}" destId="{89DFAACD-B6F2-114E-A9FF-3C9D3B3DFDF8}" srcOrd="3" destOrd="0" parTransId="{F28F4EF9-AC53-4348-BDC6-B45675268659}" sibTransId="{448B783A-510C-C943-A042-5107F72CEE04}"/>
    <dgm:cxn modelId="{FBAC3A2B-8783-274E-9F99-F9ECD3439454}" type="presOf" srcId="{11CF1C69-617A-524E-9581-8E7A825BF466}" destId="{36D8772F-7FF6-FA48-B94C-D0B3DEF95B8C}" srcOrd="0" destOrd="0" presId="urn:microsoft.com/office/officeart/2005/8/layout/hList1"/>
    <dgm:cxn modelId="{DF4B242D-D11D-874A-8AAE-6D7D8A37A49A}" srcId="{F0DDFD6A-1428-F54F-ADEE-B9E6ABE26485}" destId="{11CF1C69-617A-524E-9581-8E7A825BF466}" srcOrd="0" destOrd="0" parTransId="{35DEDEF4-73AE-AA48-B249-3A3467B5AE3E}" sibTransId="{EA7C319B-FFAA-E34B-944B-74BDA424392A}"/>
    <dgm:cxn modelId="{1A9A9C30-6930-3B4E-A8E0-745BBAF7B6D6}" type="presOf" srcId="{F0DDFD6A-1428-F54F-ADEE-B9E6ABE26485}" destId="{BADFD071-5495-B049-9217-A7FAC2B79F99}" srcOrd="0" destOrd="0" presId="urn:microsoft.com/office/officeart/2005/8/layout/hList1"/>
    <dgm:cxn modelId="{D6B6E161-E014-8B4C-8DCA-B4899906853A}" type="presOf" srcId="{C8F723D6-1973-9949-851D-5A44AA1A30F6}" destId="{745C6A84-40E3-7348-BFA1-154A838DB82D}" srcOrd="0" destOrd="0" presId="urn:microsoft.com/office/officeart/2005/8/layout/hList1"/>
    <dgm:cxn modelId="{B186D771-ED61-7F45-9D06-40312AC38535}" srcId="{F0DDFD6A-1428-F54F-ADEE-B9E6ABE26485}" destId="{0B20650F-B619-EE4C-8021-14E86891170D}" srcOrd="1" destOrd="0" parTransId="{5616F899-3DC5-3146-8DD5-F6AEEE174F24}" sibTransId="{4E270238-04A4-8148-84E6-9C9E11416014}"/>
    <dgm:cxn modelId="{A0D04B72-EE2F-F449-AA75-2C149247D9A7}" srcId="{C8F723D6-1973-9949-851D-5A44AA1A30F6}" destId="{F0DDFD6A-1428-F54F-ADEE-B9E6ABE26485}" srcOrd="0" destOrd="0" parTransId="{FCE3012A-FF88-CB48-941A-C160A2D8238B}" sibTransId="{AD9AF9B0-8017-E74B-B9AA-19622B8723F8}"/>
    <dgm:cxn modelId="{FF606CAC-8A06-BD43-A6DB-226938DB3788}" type="presOf" srcId="{89DFAACD-B6F2-114E-A9FF-3C9D3B3DFDF8}" destId="{36D8772F-7FF6-FA48-B94C-D0B3DEF95B8C}" srcOrd="0" destOrd="3" presId="urn:microsoft.com/office/officeart/2005/8/layout/hList1"/>
    <dgm:cxn modelId="{8FB23DC0-8BF0-AD41-864A-580040DAF087}" srcId="{F0DDFD6A-1428-F54F-ADEE-B9E6ABE26485}" destId="{55145AFD-7FF6-0A45-AFCF-A16C8FD724E6}" srcOrd="2" destOrd="0" parTransId="{5088BB70-9BDD-824B-9FE6-830FDDE6F4FF}" sibTransId="{BE0D6F34-952A-B349-B921-FC54292FB191}"/>
    <dgm:cxn modelId="{3F3CB3DF-DC02-504C-955F-9DC9DC471701}" type="presOf" srcId="{55145AFD-7FF6-0A45-AFCF-A16C8FD724E6}" destId="{36D8772F-7FF6-FA48-B94C-D0B3DEF95B8C}" srcOrd="0" destOrd="2" presId="urn:microsoft.com/office/officeart/2005/8/layout/hList1"/>
    <dgm:cxn modelId="{67E6AFFC-6967-0342-871D-62ACAC56F84F}" type="presOf" srcId="{0B20650F-B619-EE4C-8021-14E86891170D}" destId="{36D8772F-7FF6-FA48-B94C-D0B3DEF95B8C}" srcOrd="0" destOrd="1" presId="urn:microsoft.com/office/officeart/2005/8/layout/hList1"/>
    <dgm:cxn modelId="{10C4983D-FF08-D942-9696-FD18A4A10862}" type="presParOf" srcId="{745C6A84-40E3-7348-BFA1-154A838DB82D}" destId="{6EE4BC9C-4B75-5444-9CB0-D8EE203802F1}" srcOrd="0" destOrd="0" presId="urn:microsoft.com/office/officeart/2005/8/layout/hList1"/>
    <dgm:cxn modelId="{A90B66AF-9F31-444D-A88A-2877F31DC506}" type="presParOf" srcId="{6EE4BC9C-4B75-5444-9CB0-D8EE203802F1}" destId="{BADFD071-5495-B049-9217-A7FAC2B79F99}" srcOrd="0" destOrd="0" presId="urn:microsoft.com/office/officeart/2005/8/layout/hList1"/>
    <dgm:cxn modelId="{1034EA1E-BAE1-9942-8FDF-C8C37EAEDD95}" type="presParOf" srcId="{6EE4BC9C-4B75-5444-9CB0-D8EE203802F1}" destId="{36D8772F-7FF6-FA48-B94C-D0B3DEF95B8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2C140-EF51-DA4D-AB21-F3AC590CE68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E5F7E0AB-46A6-4642-BB8A-93269A8A252B}">
      <dgm:prSet phldrT="[Text]" custT="1"/>
      <dgm:spPr/>
      <dgm:t>
        <a:bodyPr/>
        <a:lstStyle/>
        <a:p>
          <a:r>
            <a:rPr lang="en-US" sz="3200" dirty="0"/>
            <a:t>Be entitled to Part A and enrolled in Part B </a:t>
          </a:r>
          <a:r>
            <a:rPr lang="en-US" sz="3200" u="sng" dirty="0"/>
            <a:t>AND</a:t>
          </a:r>
          <a:endParaRPr lang="en-US" sz="3200" dirty="0"/>
        </a:p>
      </dgm:t>
    </dgm:pt>
    <dgm:pt modelId="{477B1F7A-B197-4F4E-81C0-4807B427B155}" type="parTrans" cxnId="{61B7E72A-757D-9646-8C08-3DA19B4F3772}">
      <dgm:prSet/>
      <dgm:spPr/>
      <dgm:t>
        <a:bodyPr/>
        <a:lstStyle/>
        <a:p>
          <a:endParaRPr lang="en-US"/>
        </a:p>
      </dgm:t>
    </dgm:pt>
    <dgm:pt modelId="{9A457217-A409-924D-BE70-1835EBBAA195}" type="sibTrans" cxnId="{61B7E72A-757D-9646-8C08-3DA19B4F3772}">
      <dgm:prSet/>
      <dgm:spPr/>
      <dgm:t>
        <a:bodyPr/>
        <a:lstStyle/>
        <a:p>
          <a:endParaRPr lang="en-US"/>
        </a:p>
      </dgm:t>
    </dgm:pt>
    <dgm:pt modelId="{5EB98FB1-998C-7848-91B4-970C86201EAC}">
      <dgm:prSet custT="1"/>
      <dgm:spPr/>
      <dgm:t>
        <a:bodyPr/>
        <a:lstStyle/>
        <a:p>
          <a:r>
            <a:rPr lang="en-US" sz="3200" dirty="0"/>
            <a:t>Reside in a Provider Partners-contracted long term care facility for at least 90 days</a:t>
          </a:r>
          <a:endParaRPr lang="en-US" sz="3200" u="sng" dirty="0"/>
        </a:p>
      </dgm:t>
    </dgm:pt>
    <dgm:pt modelId="{6CF39CF4-2798-6343-8711-D6D51287B288}" type="parTrans" cxnId="{3A637B8A-740C-3F4D-9CA4-C90D7B7E2C84}">
      <dgm:prSet/>
      <dgm:spPr/>
      <dgm:t>
        <a:bodyPr/>
        <a:lstStyle/>
        <a:p>
          <a:endParaRPr lang="en-US"/>
        </a:p>
      </dgm:t>
    </dgm:pt>
    <dgm:pt modelId="{87226A7D-8219-5940-87FC-CE7B09BF88A2}" type="sibTrans" cxnId="{3A637B8A-740C-3F4D-9CA4-C90D7B7E2C84}">
      <dgm:prSet/>
      <dgm:spPr/>
      <dgm:t>
        <a:bodyPr/>
        <a:lstStyle/>
        <a:p>
          <a:endParaRPr lang="en-US"/>
        </a:p>
      </dgm:t>
    </dgm:pt>
    <dgm:pt modelId="{ADD9A36E-907A-0541-A12A-1D5787812007}" type="pres">
      <dgm:prSet presAssocID="{25F2C140-EF51-DA4D-AB21-F3AC590CE68E}" presName="Name0" presStyleCnt="0">
        <dgm:presLayoutVars>
          <dgm:chMax val="7"/>
          <dgm:chPref val="7"/>
          <dgm:dir/>
        </dgm:presLayoutVars>
      </dgm:prSet>
      <dgm:spPr/>
    </dgm:pt>
    <dgm:pt modelId="{5C5FB94D-787A-EE48-BF7F-9161C7817FE5}" type="pres">
      <dgm:prSet presAssocID="{25F2C140-EF51-DA4D-AB21-F3AC590CE68E}" presName="Name1" presStyleCnt="0"/>
      <dgm:spPr/>
    </dgm:pt>
    <dgm:pt modelId="{ABF8391B-38CC-5E44-B3ED-E9FFEF3E0F3F}" type="pres">
      <dgm:prSet presAssocID="{25F2C140-EF51-DA4D-AB21-F3AC590CE68E}" presName="cycle" presStyleCnt="0"/>
      <dgm:spPr/>
    </dgm:pt>
    <dgm:pt modelId="{3DD1B388-A641-2744-8F11-FED200DE50A2}" type="pres">
      <dgm:prSet presAssocID="{25F2C140-EF51-DA4D-AB21-F3AC590CE68E}" presName="srcNode" presStyleLbl="node1" presStyleIdx="0" presStyleCnt="2"/>
      <dgm:spPr/>
    </dgm:pt>
    <dgm:pt modelId="{4ADACBC8-0AE3-144B-BF00-5FEEF080CC76}" type="pres">
      <dgm:prSet presAssocID="{25F2C140-EF51-DA4D-AB21-F3AC590CE68E}" presName="conn" presStyleLbl="parChTrans1D2" presStyleIdx="0" presStyleCnt="1"/>
      <dgm:spPr/>
    </dgm:pt>
    <dgm:pt modelId="{021574DA-0F18-404C-84FF-8DB3E2C17409}" type="pres">
      <dgm:prSet presAssocID="{25F2C140-EF51-DA4D-AB21-F3AC590CE68E}" presName="extraNode" presStyleLbl="node1" presStyleIdx="0" presStyleCnt="2"/>
      <dgm:spPr/>
    </dgm:pt>
    <dgm:pt modelId="{C7A3A90B-236C-1F45-8173-95EE830F398E}" type="pres">
      <dgm:prSet presAssocID="{25F2C140-EF51-DA4D-AB21-F3AC590CE68E}" presName="dstNode" presStyleLbl="node1" presStyleIdx="0" presStyleCnt="2"/>
      <dgm:spPr/>
    </dgm:pt>
    <dgm:pt modelId="{B373E01E-B1B4-3A44-AE4C-3B726DFFE824}" type="pres">
      <dgm:prSet presAssocID="{E5F7E0AB-46A6-4642-BB8A-93269A8A252B}" presName="text_1" presStyleLbl="node1" presStyleIdx="0" presStyleCnt="2">
        <dgm:presLayoutVars>
          <dgm:bulletEnabled val="1"/>
        </dgm:presLayoutVars>
      </dgm:prSet>
      <dgm:spPr/>
    </dgm:pt>
    <dgm:pt modelId="{917086D0-8287-C74E-949F-602AEB1A4504}" type="pres">
      <dgm:prSet presAssocID="{E5F7E0AB-46A6-4642-BB8A-93269A8A252B}" presName="accent_1" presStyleCnt="0"/>
      <dgm:spPr/>
    </dgm:pt>
    <dgm:pt modelId="{D07EBFA7-143B-FB45-BEF4-B4C26F514071}" type="pres">
      <dgm:prSet presAssocID="{E5F7E0AB-46A6-4642-BB8A-93269A8A252B}" presName="accentRepeatNode" presStyleLbl="solidFgAcc1" presStyleIdx="0" presStyleCnt="2"/>
      <dgm:spPr/>
    </dgm:pt>
    <dgm:pt modelId="{6EE815D2-1794-A842-AAE5-4A778DF132CF}" type="pres">
      <dgm:prSet presAssocID="{5EB98FB1-998C-7848-91B4-970C86201EAC}" presName="text_2" presStyleLbl="node1" presStyleIdx="1" presStyleCnt="2">
        <dgm:presLayoutVars>
          <dgm:bulletEnabled val="1"/>
        </dgm:presLayoutVars>
      </dgm:prSet>
      <dgm:spPr/>
    </dgm:pt>
    <dgm:pt modelId="{DBBC07C4-A4ED-1149-B23A-3AF70D2DC24A}" type="pres">
      <dgm:prSet presAssocID="{5EB98FB1-998C-7848-91B4-970C86201EAC}" presName="accent_2" presStyleCnt="0"/>
      <dgm:spPr/>
    </dgm:pt>
    <dgm:pt modelId="{1E4637AA-B8C0-AB4D-A45C-62E073320BB1}" type="pres">
      <dgm:prSet presAssocID="{5EB98FB1-998C-7848-91B4-970C86201EAC}" presName="accentRepeatNode" presStyleLbl="solidFgAcc1" presStyleIdx="1" presStyleCnt="2"/>
      <dgm:spPr/>
    </dgm:pt>
  </dgm:ptLst>
  <dgm:cxnLst>
    <dgm:cxn modelId="{A4D2DF0B-41AF-C044-8E46-5188F7E309FB}" type="presOf" srcId="{5EB98FB1-998C-7848-91B4-970C86201EAC}" destId="{6EE815D2-1794-A842-AAE5-4A778DF132CF}" srcOrd="0" destOrd="0" presId="urn:microsoft.com/office/officeart/2008/layout/VerticalCurvedList"/>
    <dgm:cxn modelId="{61B7E72A-757D-9646-8C08-3DA19B4F3772}" srcId="{25F2C140-EF51-DA4D-AB21-F3AC590CE68E}" destId="{E5F7E0AB-46A6-4642-BB8A-93269A8A252B}" srcOrd="0" destOrd="0" parTransId="{477B1F7A-B197-4F4E-81C0-4807B427B155}" sibTransId="{9A457217-A409-924D-BE70-1835EBBAA195}"/>
    <dgm:cxn modelId="{A23D7243-5539-F944-B07A-2FDADA57D20F}" type="presOf" srcId="{9A457217-A409-924D-BE70-1835EBBAA195}" destId="{4ADACBC8-0AE3-144B-BF00-5FEEF080CC76}" srcOrd="0" destOrd="0" presId="urn:microsoft.com/office/officeart/2008/layout/VerticalCurvedList"/>
    <dgm:cxn modelId="{3A637B8A-740C-3F4D-9CA4-C90D7B7E2C84}" srcId="{25F2C140-EF51-DA4D-AB21-F3AC590CE68E}" destId="{5EB98FB1-998C-7848-91B4-970C86201EAC}" srcOrd="1" destOrd="0" parTransId="{6CF39CF4-2798-6343-8711-D6D51287B288}" sibTransId="{87226A7D-8219-5940-87FC-CE7B09BF88A2}"/>
    <dgm:cxn modelId="{64D289A4-B702-7246-8975-CB86B3A0B6F1}" type="presOf" srcId="{E5F7E0AB-46A6-4642-BB8A-93269A8A252B}" destId="{B373E01E-B1B4-3A44-AE4C-3B726DFFE824}" srcOrd="0" destOrd="0" presId="urn:microsoft.com/office/officeart/2008/layout/VerticalCurvedList"/>
    <dgm:cxn modelId="{B45459C4-7637-2946-9388-C91516D182BD}" type="presOf" srcId="{25F2C140-EF51-DA4D-AB21-F3AC590CE68E}" destId="{ADD9A36E-907A-0541-A12A-1D5787812007}" srcOrd="0" destOrd="0" presId="urn:microsoft.com/office/officeart/2008/layout/VerticalCurvedList"/>
    <dgm:cxn modelId="{7B528382-3FBC-394D-8779-9E7881E0F807}" type="presParOf" srcId="{ADD9A36E-907A-0541-A12A-1D5787812007}" destId="{5C5FB94D-787A-EE48-BF7F-9161C7817FE5}" srcOrd="0" destOrd="0" presId="urn:microsoft.com/office/officeart/2008/layout/VerticalCurvedList"/>
    <dgm:cxn modelId="{BA8B575D-EEFC-7F46-8C7F-67B407DC8332}" type="presParOf" srcId="{5C5FB94D-787A-EE48-BF7F-9161C7817FE5}" destId="{ABF8391B-38CC-5E44-B3ED-E9FFEF3E0F3F}" srcOrd="0" destOrd="0" presId="urn:microsoft.com/office/officeart/2008/layout/VerticalCurvedList"/>
    <dgm:cxn modelId="{C5A2FAD0-C809-7D4F-B91E-1B1EE3D96962}" type="presParOf" srcId="{ABF8391B-38CC-5E44-B3ED-E9FFEF3E0F3F}" destId="{3DD1B388-A641-2744-8F11-FED200DE50A2}" srcOrd="0" destOrd="0" presId="urn:microsoft.com/office/officeart/2008/layout/VerticalCurvedList"/>
    <dgm:cxn modelId="{31805CB9-908C-F441-964B-EA1418798A69}" type="presParOf" srcId="{ABF8391B-38CC-5E44-B3ED-E9FFEF3E0F3F}" destId="{4ADACBC8-0AE3-144B-BF00-5FEEF080CC76}" srcOrd="1" destOrd="0" presId="urn:microsoft.com/office/officeart/2008/layout/VerticalCurvedList"/>
    <dgm:cxn modelId="{6F64AC3C-DD48-D145-AFF8-2F28D51A29C8}" type="presParOf" srcId="{ABF8391B-38CC-5E44-B3ED-E9FFEF3E0F3F}" destId="{021574DA-0F18-404C-84FF-8DB3E2C17409}" srcOrd="2" destOrd="0" presId="urn:microsoft.com/office/officeart/2008/layout/VerticalCurvedList"/>
    <dgm:cxn modelId="{B9D02824-919C-EA43-8159-908031DF2D1D}" type="presParOf" srcId="{ABF8391B-38CC-5E44-B3ED-E9FFEF3E0F3F}" destId="{C7A3A90B-236C-1F45-8173-95EE830F398E}" srcOrd="3" destOrd="0" presId="urn:microsoft.com/office/officeart/2008/layout/VerticalCurvedList"/>
    <dgm:cxn modelId="{D07DCB81-214C-D342-BD5B-FCAC9F9C7795}" type="presParOf" srcId="{5C5FB94D-787A-EE48-BF7F-9161C7817FE5}" destId="{B373E01E-B1B4-3A44-AE4C-3B726DFFE824}" srcOrd="1" destOrd="0" presId="urn:microsoft.com/office/officeart/2008/layout/VerticalCurvedList"/>
    <dgm:cxn modelId="{042B78AF-EC05-434E-BA90-A47C0CA57A84}" type="presParOf" srcId="{5C5FB94D-787A-EE48-BF7F-9161C7817FE5}" destId="{917086D0-8287-C74E-949F-602AEB1A4504}" srcOrd="2" destOrd="0" presId="urn:microsoft.com/office/officeart/2008/layout/VerticalCurvedList"/>
    <dgm:cxn modelId="{1B98BEB1-623C-284F-92BE-1BF58D1B970A}" type="presParOf" srcId="{917086D0-8287-C74E-949F-602AEB1A4504}" destId="{D07EBFA7-143B-FB45-BEF4-B4C26F514071}" srcOrd="0" destOrd="0" presId="urn:microsoft.com/office/officeart/2008/layout/VerticalCurvedList"/>
    <dgm:cxn modelId="{662C8A11-A001-6C42-A73A-58860FEFC0D9}" type="presParOf" srcId="{5C5FB94D-787A-EE48-BF7F-9161C7817FE5}" destId="{6EE815D2-1794-A842-AAE5-4A778DF132CF}" srcOrd="3" destOrd="0" presId="urn:microsoft.com/office/officeart/2008/layout/VerticalCurvedList"/>
    <dgm:cxn modelId="{2999F645-5476-1349-BF66-682BF3B6FFF5}" type="presParOf" srcId="{5C5FB94D-787A-EE48-BF7F-9161C7817FE5}" destId="{DBBC07C4-A4ED-1149-B23A-3AF70D2DC24A}" srcOrd="4" destOrd="0" presId="urn:microsoft.com/office/officeart/2008/layout/VerticalCurvedList"/>
    <dgm:cxn modelId="{4401BAB1-D31E-F442-9F19-34E50166831E}" type="presParOf" srcId="{DBBC07C4-A4ED-1149-B23A-3AF70D2DC24A}" destId="{1E4637AA-B8C0-AB4D-A45C-62E073320B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CBA07-4120-0344-9720-9489D9C795A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688735A0-2AF7-3249-9556-B7509DCD23B5}">
      <dgm:prSet custT="1">
        <dgm:style>
          <a:lnRef idx="1">
            <a:schemeClr val="accent2"/>
          </a:lnRef>
          <a:fillRef idx="2">
            <a:schemeClr val="accent2"/>
          </a:fillRef>
          <a:effectRef idx="1">
            <a:schemeClr val="accent2"/>
          </a:effectRef>
          <a:fontRef idx="minor">
            <a:schemeClr val="dk1"/>
          </a:fontRef>
        </dgm:style>
      </dgm:prSet>
      <dgm:spPr>
        <a:solidFill>
          <a:srgbClr val="00CC99"/>
        </a:solidFill>
        <a:ln>
          <a:solidFill>
            <a:srgbClr val="00CC99"/>
          </a:solidFill>
        </a:ln>
      </dgm:spPr>
      <dgm:t>
        <a:bodyPr/>
        <a:lstStyle/>
        <a:p>
          <a:pPr rtl="0"/>
          <a:r>
            <a:rPr lang="en-US" sz="3200" dirty="0">
              <a:solidFill>
                <a:schemeClr val="bg1"/>
              </a:solidFill>
            </a:rPr>
            <a:t>The MOC is designed to:</a:t>
          </a:r>
        </a:p>
      </dgm:t>
    </dgm:pt>
    <dgm:pt modelId="{681E64AA-BEDE-7E44-B5AE-2FAC2DE03E1F}" type="parTrans" cxnId="{2CB15062-C858-DA44-AF0B-239B26476BC8}">
      <dgm:prSet/>
      <dgm:spPr/>
      <dgm:t>
        <a:bodyPr/>
        <a:lstStyle/>
        <a:p>
          <a:endParaRPr lang="en-US" sz="2000"/>
        </a:p>
      </dgm:t>
    </dgm:pt>
    <dgm:pt modelId="{3F159F90-BD09-D349-8E6F-10BB0C42CE3E}" type="sibTrans" cxnId="{2CB15062-C858-DA44-AF0B-239B26476BC8}">
      <dgm:prSet/>
      <dgm:spPr/>
      <dgm:t>
        <a:bodyPr/>
        <a:lstStyle/>
        <a:p>
          <a:endParaRPr lang="en-US" sz="2000"/>
        </a:p>
      </dgm:t>
    </dgm:pt>
    <dgm:pt modelId="{4CB5349B-EFA7-594C-9023-5E1E0F919A80}">
      <dgm:prSet custT="1"/>
      <dgm:spPr/>
      <dgm:t>
        <a:bodyPr/>
        <a:lstStyle/>
        <a:p>
          <a:pPr rtl="0"/>
          <a:r>
            <a:rPr lang="en-US" sz="2400" dirty="0">
              <a:solidFill>
                <a:schemeClr val="tx1">
                  <a:lumMod val="85000"/>
                  <a:lumOff val="15000"/>
                </a:schemeClr>
              </a:solidFill>
            </a:rPr>
            <a:t>Identify and address changes in condition to optimize member function</a:t>
          </a:r>
        </a:p>
      </dgm:t>
    </dgm:pt>
    <dgm:pt modelId="{3BE76199-942A-C049-8DCE-A4CAA127042E}" type="parTrans" cxnId="{AD869C5A-0DE7-104E-909B-E993B814D3FD}">
      <dgm:prSet/>
      <dgm:spPr/>
      <dgm:t>
        <a:bodyPr/>
        <a:lstStyle/>
        <a:p>
          <a:endParaRPr lang="en-US" sz="2000"/>
        </a:p>
      </dgm:t>
    </dgm:pt>
    <dgm:pt modelId="{B5563AFA-8769-5640-91BB-EBAC8ADBDB9F}" type="sibTrans" cxnId="{AD869C5A-0DE7-104E-909B-E993B814D3FD}">
      <dgm:prSet/>
      <dgm:spPr/>
      <dgm:t>
        <a:bodyPr/>
        <a:lstStyle/>
        <a:p>
          <a:endParaRPr lang="en-US" sz="2000"/>
        </a:p>
      </dgm:t>
    </dgm:pt>
    <dgm:pt modelId="{85ACB8F4-E28C-1D4F-9E5D-69D811295A6D}">
      <dgm:prSet custT="1"/>
      <dgm:spPr/>
      <dgm:t>
        <a:bodyPr/>
        <a:lstStyle/>
        <a:p>
          <a:pPr rtl="0"/>
          <a:r>
            <a:rPr lang="en-US" sz="2400" dirty="0">
              <a:solidFill>
                <a:schemeClr val="tx1">
                  <a:lumMod val="85000"/>
                  <a:lumOff val="15000"/>
                </a:schemeClr>
              </a:solidFill>
            </a:rPr>
            <a:t>Maintain members at an optimal level of function</a:t>
          </a:r>
        </a:p>
      </dgm:t>
    </dgm:pt>
    <dgm:pt modelId="{C35D9512-DB84-9B4B-9E66-216E9C60777E}" type="parTrans" cxnId="{7900067B-D1DD-6348-ADA5-2EC32CEF22ED}">
      <dgm:prSet/>
      <dgm:spPr/>
      <dgm:t>
        <a:bodyPr/>
        <a:lstStyle/>
        <a:p>
          <a:endParaRPr lang="en-US" sz="2000"/>
        </a:p>
      </dgm:t>
    </dgm:pt>
    <dgm:pt modelId="{D402EB12-90A4-3042-9450-48DA4FCB52E9}" type="sibTrans" cxnId="{7900067B-D1DD-6348-ADA5-2EC32CEF22ED}">
      <dgm:prSet/>
      <dgm:spPr/>
      <dgm:t>
        <a:bodyPr/>
        <a:lstStyle/>
        <a:p>
          <a:endParaRPr lang="en-US" sz="2000"/>
        </a:p>
      </dgm:t>
    </dgm:pt>
    <dgm:pt modelId="{D8B176E6-8056-934C-B44C-903DB29FAA38}">
      <dgm:prSet custT="1"/>
      <dgm:spPr/>
      <dgm:t>
        <a:bodyPr/>
        <a:lstStyle/>
        <a:p>
          <a:pPr rtl="0"/>
          <a:r>
            <a:rPr lang="en-US" sz="2400" dirty="0">
              <a:solidFill>
                <a:schemeClr val="tx1">
                  <a:lumMod val="85000"/>
                  <a:lumOff val="15000"/>
                </a:schemeClr>
              </a:solidFill>
            </a:rPr>
            <a:t>Ensure preventative and quality measures are completed as appropriate</a:t>
          </a:r>
        </a:p>
      </dgm:t>
    </dgm:pt>
    <dgm:pt modelId="{EF8A6B72-F52E-AC41-B05F-99A0B72BC878}" type="parTrans" cxnId="{7FF7383E-913A-4547-AE8A-53BB45193C57}">
      <dgm:prSet/>
      <dgm:spPr/>
      <dgm:t>
        <a:bodyPr/>
        <a:lstStyle/>
        <a:p>
          <a:endParaRPr lang="en-US" sz="2000"/>
        </a:p>
      </dgm:t>
    </dgm:pt>
    <dgm:pt modelId="{524115BC-5302-184E-9900-904D1CFC8B7F}" type="sibTrans" cxnId="{7FF7383E-913A-4547-AE8A-53BB45193C57}">
      <dgm:prSet/>
      <dgm:spPr/>
      <dgm:t>
        <a:bodyPr/>
        <a:lstStyle/>
        <a:p>
          <a:endParaRPr lang="en-US" sz="2000"/>
        </a:p>
      </dgm:t>
    </dgm:pt>
    <dgm:pt modelId="{DD0F999D-5404-4EF0-98D6-CB4857F19097}">
      <dgm:prSet custT="1"/>
      <dgm:spPr/>
      <dgm:t>
        <a:bodyPr/>
        <a:lstStyle/>
        <a:p>
          <a:pPr rtl="0"/>
          <a:r>
            <a:rPr lang="en-US" sz="2400" dirty="0">
              <a:solidFill>
                <a:schemeClr val="tx1">
                  <a:lumMod val="85000"/>
                  <a:lumOff val="15000"/>
                </a:schemeClr>
              </a:solidFill>
            </a:rPr>
            <a:t>Reduce non-essential hospital admissions when care can safely be provided where the member resides (SNF/ ALF/ PCH)</a:t>
          </a:r>
        </a:p>
      </dgm:t>
    </dgm:pt>
    <dgm:pt modelId="{D8F994B7-60FA-4393-BE11-89FFA2595525}" type="parTrans" cxnId="{EF3074E6-7EFF-4FCE-B310-7222F488C054}">
      <dgm:prSet/>
      <dgm:spPr/>
      <dgm:t>
        <a:bodyPr/>
        <a:lstStyle/>
        <a:p>
          <a:endParaRPr lang="en-US"/>
        </a:p>
      </dgm:t>
    </dgm:pt>
    <dgm:pt modelId="{1CECCFA5-FAB9-42C1-8717-CB9C88237B38}" type="sibTrans" cxnId="{EF3074E6-7EFF-4FCE-B310-7222F488C054}">
      <dgm:prSet/>
      <dgm:spPr/>
      <dgm:t>
        <a:bodyPr/>
        <a:lstStyle/>
        <a:p>
          <a:endParaRPr lang="en-US"/>
        </a:p>
      </dgm:t>
    </dgm:pt>
    <dgm:pt modelId="{C3E48246-4F57-4AAD-B627-A50D55D9068E}">
      <dgm:prSet custT="1"/>
      <dgm:spPr/>
      <dgm:t>
        <a:bodyPr/>
        <a:lstStyle/>
        <a:p>
          <a:pPr rtl="0"/>
          <a:r>
            <a:rPr lang="en-US" sz="2400" dirty="0">
              <a:solidFill>
                <a:schemeClr val="tx1">
                  <a:lumMod val="85000"/>
                  <a:lumOff val="15000"/>
                </a:schemeClr>
              </a:solidFill>
            </a:rPr>
            <a:t>Utilize clinical practice guidelines to deliver safe evidence-based interventions</a:t>
          </a:r>
        </a:p>
      </dgm:t>
    </dgm:pt>
    <dgm:pt modelId="{9C605C18-BB41-4857-B659-A3D178EC9EC7}" type="parTrans" cxnId="{A2212390-9CEE-41F9-8128-BA46BA732EDD}">
      <dgm:prSet/>
      <dgm:spPr/>
      <dgm:t>
        <a:bodyPr/>
        <a:lstStyle/>
        <a:p>
          <a:endParaRPr lang="en-US"/>
        </a:p>
      </dgm:t>
    </dgm:pt>
    <dgm:pt modelId="{E9DCA554-9583-4DCB-BDD5-3DF950F8D329}" type="sibTrans" cxnId="{A2212390-9CEE-41F9-8128-BA46BA732EDD}">
      <dgm:prSet/>
      <dgm:spPr/>
      <dgm:t>
        <a:bodyPr/>
        <a:lstStyle/>
        <a:p>
          <a:endParaRPr lang="en-US"/>
        </a:p>
      </dgm:t>
    </dgm:pt>
    <dgm:pt modelId="{5AC77004-6AA2-4643-857E-2789DA0F3093}">
      <dgm:prSet custT="1"/>
      <dgm:spPr/>
      <dgm:t>
        <a:bodyPr/>
        <a:lstStyle/>
        <a:p>
          <a:pPr rtl="0"/>
          <a:r>
            <a:rPr lang="en-US" sz="2400" dirty="0">
              <a:solidFill>
                <a:schemeClr val="tx1">
                  <a:lumMod val="85000"/>
                  <a:lumOff val="15000"/>
                </a:schemeClr>
              </a:solidFill>
            </a:rPr>
            <a:t>Coordinate care to ensure interdisciplinary approach across all care continuums </a:t>
          </a:r>
        </a:p>
      </dgm:t>
    </dgm:pt>
    <dgm:pt modelId="{70BFCB76-3BD5-432B-B00D-525470EEF0D1}" type="parTrans" cxnId="{6A24DDC8-6F93-4523-BD88-6E7FE96A1CF3}">
      <dgm:prSet/>
      <dgm:spPr/>
      <dgm:t>
        <a:bodyPr/>
        <a:lstStyle/>
        <a:p>
          <a:endParaRPr lang="en-US"/>
        </a:p>
      </dgm:t>
    </dgm:pt>
    <dgm:pt modelId="{36112CDF-69EC-48AB-B8AA-8D2CAE8022B4}" type="sibTrans" cxnId="{6A24DDC8-6F93-4523-BD88-6E7FE96A1CF3}">
      <dgm:prSet/>
      <dgm:spPr/>
      <dgm:t>
        <a:bodyPr/>
        <a:lstStyle/>
        <a:p>
          <a:endParaRPr lang="en-US"/>
        </a:p>
      </dgm:t>
    </dgm:pt>
    <dgm:pt modelId="{E4FED299-D410-BB40-A8CC-DD638DA7C075}" type="pres">
      <dgm:prSet presAssocID="{D0BCBA07-4120-0344-9720-9489D9C795A6}" presName="linear" presStyleCnt="0">
        <dgm:presLayoutVars>
          <dgm:animLvl val="lvl"/>
          <dgm:resizeHandles val="exact"/>
        </dgm:presLayoutVars>
      </dgm:prSet>
      <dgm:spPr/>
    </dgm:pt>
    <dgm:pt modelId="{4D32B7CF-116B-714D-ADDB-51F13B499AFE}" type="pres">
      <dgm:prSet presAssocID="{688735A0-2AF7-3249-9556-B7509DCD23B5}" presName="parentText" presStyleLbl="node1" presStyleIdx="0" presStyleCnt="1" custScaleY="65678" custLinFactNeighborY="-9516">
        <dgm:presLayoutVars>
          <dgm:chMax val="0"/>
          <dgm:bulletEnabled val="1"/>
        </dgm:presLayoutVars>
      </dgm:prSet>
      <dgm:spPr/>
    </dgm:pt>
    <dgm:pt modelId="{5309111C-4E4A-2845-B0BF-03A37977242B}" type="pres">
      <dgm:prSet presAssocID="{688735A0-2AF7-3249-9556-B7509DCD23B5}" presName="childText" presStyleLbl="revTx" presStyleIdx="0" presStyleCnt="1" custLinFactNeighborY="-1418">
        <dgm:presLayoutVars>
          <dgm:bulletEnabled val="1"/>
        </dgm:presLayoutVars>
      </dgm:prSet>
      <dgm:spPr/>
    </dgm:pt>
  </dgm:ptLst>
  <dgm:cxnLst>
    <dgm:cxn modelId="{6230B609-87F3-ED41-9146-3398369DB4FA}" type="presOf" srcId="{688735A0-2AF7-3249-9556-B7509DCD23B5}" destId="{4D32B7CF-116B-714D-ADDB-51F13B499AFE}" srcOrd="0" destOrd="0" presId="urn:microsoft.com/office/officeart/2005/8/layout/vList2"/>
    <dgm:cxn modelId="{98C09A0B-5734-4B28-84EF-1EFF745B9D4D}" type="presOf" srcId="{DD0F999D-5404-4EF0-98D6-CB4857F19097}" destId="{5309111C-4E4A-2845-B0BF-03A37977242B}" srcOrd="0" destOrd="1" presId="urn:microsoft.com/office/officeart/2005/8/layout/vList2"/>
    <dgm:cxn modelId="{67948132-421E-714D-AD46-3AFACB59CC4D}" type="presOf" srcId="{D0BCBA07-4120-0344-9720-9489D9C795A6}" destId="{E4FED299-D410-BB40-A8CC-DD638DA7C075}" srcOrd="0" destOrd="0" presId="urn:microsoft.com/office/officeart/2005/8/layout/vList2"/>
    <dgm:cxn modelId="{7FF7383E-913A-4547-AE8A-53BB45193C57}" srcId="{688735A0-2AF7-3249-9556-B7509DCD23B5}" destId="{D8B176E6-8056-934C-B44C-903DB29FAA38}" srcOrd="3" destOrd="0" parTransId="{EF8A6B72-F52E-AC41-B05F-99A0B72BC878}" sibTransId="{524115BC-5302-184E-9900-904D1CFC8B7F}"/>
    <dgm:cxn modelId="{2CB15062-C858-DA44-AF0B-239B26476BC8}" srcId="{D0BCBA07-4120-0344-9720-9489D9C795A6}" destId="{688735A0-2AF7-3249-9556-B7509DCD23B5}" srcOrd="0" destOrd="0" parTransId="{681E64AA-BEDE-7E44-B5AE-2FAC2DE03E1F}" sibTransId="{3F159F90-BD09-D349-8E6F-10BB0C42CE3E}"/>
    <dgm:cxn modelId="{0E2F415A-3FDF-7D47-8714-6F1978C0B181}" type="presOf" srcId="{85ACB8F4-E28C-1D4F-9E5D-69D811295A6D}" destId="{5309111C-4E4A-2845-B0BF-03A37977242B}" srcOrd="0" destOrd="2" presId="urn:microsoft.com/office/officeart/2005/8/layout/vList2"/>
    <dgm:cxn modelId="{AD869C5A-0DE7-104E-909B-E993B814D3FD}" srcId="{688735A0-2AF7-3249-9556-B7509DCD23B5}" destId="{4CB5349B-EFA7-594C-9023-5E1E0F919A80}" srcOrd="0" destOrd="0" parTransId="{3BE76199-942A-C049-8DCE-A4CAA127042E}" sibTransId="{B5563AFA-8769-5640-91BB-EBAC8ADBDB9F}"/>
    <dgm:cxn modelId="{7900067B-D1DD-6348-ADA5-2EC32CEF22ED}" srcId="{688735A0-2AF7-3249-9556-B7509DCD23B5}" destId="{85ACB8F4-E28C-1D4F-9E5D-69D811295A6D}" srcOrd="2" destOrd="0" parTransId="{C35D9512-DB84-9B4B-9E66-216E9C60777E}" sibTransId="{D402EB12-90A4-3042-9450-48DA4FCB52E9}"/>
    <dgm:cxn modelId="{A2212390-9CEE-41F9-8128-BA46BA732EDD}" srcId="{688735A0-2AF7-3249-9556-B7509DCD23B5}" destId="{C3E48246-4F57-4AAD-B627-A50D55D9068E}" srcOrd="4" destOrd="0" parTransId="{9C605C18-BB41-4857-B659-A3D178EC9EC7}" sibTransId="{E9DCA554-9583-4DCB-BDD5-3DF950F8D329}"/>
    <dgm:cxn modelId="{B3C07D9D-D3FF-FC44-92DB-68A1E661491E}" type="presOf" srcId="{4CB5349B-EFA7-594C-9023-5E1E0F919A80}" destId="{5309111C-4E4A-2845-B0BF-03A37977242B}" srcOrd="0" destOrd="0" presId="urn:microsoft.com/office/officeart/2005/8/layout/vList2"/>
    <dgm:cxn modelId="{57A9B3BB-A0F4-EB49-BAD4-71A604422441}" type="presOf" srcId="{D8B176E6-8056-934C-B44C-903DB29FAA38}" destId="{5309111C-4E4A-2845-B0BF-03A37977242B}" srcOrd="0" destOrd="3" presId="urn:microsoft.com/office/officeart/2005/8/layout/vList2"/>
    <dgm:cxn modelId="{6A24DDC8-6F93-4523-BD88-6E7FE96A1CF3}" srcId="{688735A0-2AF7-3249-9556-B7509DCD23B5}" destId="{5AC77004-6AA2-4643-857E-2789DA0F3093}" srcOrd="5" destOrd="0" parTransId="{70BFCB76-3BD5-432B-B00D-525470EEF0D1}" sibTransId="{36112CDF-69EC-48AB-B8AA-8D2CAE8022B4}"/>
    <dgm:cxn modelId="{4E0296D4-F415-4774-9BB0-D3DA4F383DBD}" type="presOf" srcId="{5AC77004-6AA2-4643-857E-2789DA0F3093}" destId="{5309111C-4E4A-2845-B0BF-03A37977242B}" srcOrd="0" destOrd="5" presId="urn:microsoft.com/office/officeart/2005/8/layout/vList2"/>
    <dgm:cxn modelId="{455C31E4-443B-476C-8F7E-5D635559E74E}" type="presOf" srcId="{C3E48246-4F57-4AAD-B627-A50D55D9068E}" destId="{5309111C-4E4A-2845-B0BF-03A37977242B}" srcOrd="0" destOrd="4" presId="urn:microsoft.com/office/officeart/2005/8/layout/vList2"/>
    <dgm:cxn modelId="{EF3074E6-7EFF-4FCE-B310-7222F488C054}" srcId="{688735A0-2AF7-3249-9556-B7509DCD23B5}" destId="{DD0F999D-5404-4EF0-98D6-CB4857F19097}" srcOrd="1" destOrd="0" parTransId="{D8F994B7-60FA-4393-BE11-89FFA2595525}" sibTransId="{1CECCFA5-FAB9-42C1-8717-CB9C88237B38}"/>
    <dgm:cxn modelId="{F9847842-23B6-8D4F-9045-AF897D339D12}" type="presParOf" srcId="{E4FED299-D410-BB40-A8CC-DD638DA7C075}" destId="{4D32B7CF-116B-714D-ADDB-51F13B499AFE}" srcOrd="0" destOrd="0" presId="urn:microsoft.com/office/officeart/2005/8/layout/vList2"/>
    <dgm:cxn modelId="{6D0433DC-2355-FB44-978E-D90B7CA90403}" type="presParOf" srcId="{E4FED299-D410-BB40-A8CC-DD638DA7C075}" destId="{5309111C-4E4A-2845-B0BF-03A37977242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2636FE-2B55-D749-890D-3B4A08795330}" type="doc">
      <dgm:prSet loTypeId="urn:microsoft.com/office/officeart/2005/8/layout/target3" loCatId="relationship" qsTypeId="urn:microsoft.com/office/officeart/2005/8/quickstyle/simple3" qsCatId="simple" csTypeId="urn:microsoft.com/office/officeart/2005/8/colors/colorful1" csCatId="colorful" phldr="1"/>
      <dgm:spPr/>
      <dgm:t>
        <a:bodyPr/>
        <a:lstStyle/>
        <a:p>
          <a:endParaRPr lang="en-US"/>
        </a:p>
      </dgm:t>
    </dgm:pt>
    <dgm:pt modelId="{C3AA97FC-7A4F-3646-A07E-A7D4AD584C87}">
      <dgm:prSet/>
      <dgm:spPr>
        <a:ln>
          <a:solidFill>
            <a:srgbClr val="00CC99"/>
          </a:solidFill>
        </a:ln>
      </dgm:spPr>
      <dgm:t>
        <a:bodyPr/>
        <a:lstStyle/>
        <a:p>
          <a:pPr rtl="0"/>
          <a:r>
            <a:rPr lang="en-US" dirty="0"/>
            <a:t>The NP and/or RNCC manages members’ care transitions supported by facility staff.</a:t>
          </a:r>
        </a:p>
      </dgm:t>
    </dgm:pt>
    <dgm:pt modelId="{56A4E6DF-9298-E748-895C-7F5C16D7ADB8}" type="parTrans" cxnId="{D55AD774-26D9-7A40-A1D4-D2B5C076D071}">
      <dgm:prSet/>
      <dgm:spPr/>
      <dgm:t>
        <a:bodyPr/>
        <a:lstStyle/>
        <a:p>
          <a:endParaRPr lang="en-US"/>
        </a:p>
      </dgm:t>
    </dgm:pt>
    <dgm:pt modelId="{30AFDBB3-4BE6-BD4B-A535-B02ACE2922EE}" type="sibTrans" cxnId="{D55AD774-26D9-7A40-A1D4-D2B5C076D071}">
      <dgm:prSet/>
      <dgm:spPr/>
      <dgm:t>
        <a:bodyPr/>
        <a:lstStyle/>
        <a:p>
          <a:endParaRPr lang="en-US"/>
        </a:p>
      </dgm:t>
    </dgm:pt>
    <dgm:pt modelId="{618F7C46-6867-CD48-97B3-302A2766B072}">
      <dgm:prSet/>
      <dgm:spPr/>
      <dgm:t>
        <a:bodyPr/>
        <a:lstStyle/>
        <a:p>
          <a:pPr rtl="0"/>
          <a:r>
            <a:rPr lang="en-US" dirty="0"/>
            <a:t>Facility staff transfers key information from the member’s chart to the hospital and when members see providers outside of the facility.</a:t>
          </a:r>
        </a:p>
      </dgm:t>
    </dgm:pt>
    <dgm:pt modelId="{0FA5CAC2-1483-5241-8997-6BBC16F39611}" type="parTrans" cxnId="{1E3F9A0B-6A55-9A4A-92E0-AC03FC4889C2}">
      <dgm:prSet/>
      <dgm:spPr/>
      <dgm:t>
        <a:bodyPr/>
        <a:lstStyle/>
        <a:p>
          <a:endParaRPr lang="en-US"/>
        </a:p>
      </dgm:t>
    </dgm:pt>
    <dgm:pt modelId="{7FCF2B3C-F0A8-7F41-9180-0E5A14107D8E}" type="sibTrans" cxnId="{1E3F9A0B-6A55-9A4A-92E0-AC03FC4889C2}">
      <dgm:prSet/>
      <dgm:spPr/>
      <dgm:t>
        <a:bodyPr/>
        <a:lstStyle/>
        <a:p>
          <a:endParaRPr lang="en-US"/>
        </a:p>
      </dgm:t>
    </dgm:pt>
    <dgm:pt modelId="{322AB9B0-8544-4641-9DA3-4D4F9D1E1FBF}">
      <dgm:prSet/>
      <dgm:spPr/>
      <dgm:t>
        <a:bodyPr/>
        <a:lstStyle/>
        <a:p>
          <a:pPr rtl="0"/>
          <a:r>
            <a:rPr lang="en-US" dirty="0"/>
            <a:t>NP and/or RNCC will conduct a post-hospitalization assessment and medication reconciliation upon the member’s return to the facility.</a:t>
          </a:r>
        </a:p>
      </dgm:t>
    </dgm:pt>
    <dgm:pt modelId="{8C0CC2F4-57BF-E943-A18B-CE1D65A431C2}" type="parTrans" cxnId="{68D82D05-E353-9547-9377-9A0E1972161D}">
      <dgm:prSet/>
      <dgm:spPr/>
      <dgm:t>
        <a:bodyPr/>
        <a:lstStyle/>
        <a:p>
          <a:endParaRPr lang="en-US"/>
        </a:p>
      </dgm:t>
    </dgm:pt>
    <dgm:pt modelId="{4182BCA7-04FA-1F49-9557-26BB84469796}" type="sibTrans" cxnId="{68D82D05-E353-9547-9377-9A0E1972161D}">
      <dgm:prSet/>
      <dgm:spPr/>
      <dgm:t>
        <a:bodyPr/>
        <a:lstStyle/>
        <a:p>
          <a:endParaRPr lang="en-US"/>
        </a:p>
      </dgm:t>
    </dgm:pt>
    <dgm:pt modelId="{DEADDA18-DCBF-1E42-A94F-6FAC4DC2A176}" type="pres">
      <dgm:prSet presAssocID="{AC2636FE-2B55-D749-890D-3B4A08795330}" presName="Name0" presStyleCnt="0">
        <dgm:presLayoutVars>
          <dgm:chMax val="7"/>
          <dgm:dir/>
          <dgm:animLvl val="lvl"/>
          <dgm:resizeHandles val="exact"/>
        </dgm:presLayoutVars>
      </dgm:prSet>
      <dgm:spPr/>
    </dgm:pt>
    <dgm:pt modelId="{1CAC5B88-429A-4742-A71A-C5E04FE14D80}" type="pres">
      <dgm:prSet presAssocID="{C3AA97FC-7A4F-3646-A07E-A7D4AD584C87}" presName="circle1" presStyleLbl="node1" presStyleIdx="0" presStyleCnt="3"/>
      <dgm:spPr>
        <a:solidFill>
          <a:srgbClr val="00CC99"/>
        </a:solidFill>
      </dgm:spPr>
    </dgm:pt>
    <dgm:pt modelId="{98456C82-D899-6C4A-83B4-3B65B6E4F8B5}" type="pres">
      <dgm:prSet presAssocID="{C3AA97FC-7A4F-3646-A07E-A7D4AD584C87}" presName="space" presStyleCnt="0"/>
      <dgm:spPr/>
    </dgm:pt>
    <dgm:pt modelId="{809E123D-B1A8-5B43-B4E1-47DF54CF8B0F}" type="pres">
      <dgm:prSet presAssocID="{C3AA97FC-7A4F-3646-A07E-A7D4AD584C87}" presName="rect1" presStyleLbl="alignAcc1" presStyleIdx="0" presStyleCnt="3"/>
      <dgm:spPr/>
    </dgm:pt>
    <dgm:pt modelId="{4BF5972F-9706-AD45-99EB-6CD9C2634ECA}" type="pres">
      <dgm:prSet presAssocID="{618F7C46-6867-CD48-97B3-302A2766B072}" presName="vertSpace2" presStyleLbl="node1" presStyleIdx="0" presStyleCnt="3"/>
      <dgm:spPr/>
    </dgm:pt>
    <dgm:pt modelId="{15D4931A-4C53-F048-96D5-FC2462EE596E}" type="pres">
      <dgm:prSet presAssocID="{618F7C46-6867-CD48-97B3-302A2766B072}" presName="circle2" presStyleLbl="node1" presStyleIdx="1" presStyleCnt="3"/>
      <dgm:spPr>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gradFill>
      </dgm:spPr>
    </dgm:pt>
    <dgm:pt modelId="{4210F39C-D642-8544-AF01-D761487AC592}" type="pres">
      <dgm:prSet presAssocID="{618F7C46-6867-CD48-97B3-302A2766B072}" presName="rect2" presStyleLbl="alignAcc1" presStyleIdx="1" presStyleCnt="3"/>
      <dgm:spPr/>
    </dgm:pt>
    <dgm:pt modelId="{0C0934E7-A7D5-1047-B80B-154376E8796E}" type="pres">
      <dgm:prSet presAssocID="{322AB9B0-8544-4641-9DA3-4D4F9D1E1FBF}" presName="vertSpace3" presStyleLbl="node1" presStyleIdx="1" presStyleCnt="3"/>
      <dgm:spPr/>
    </dgm:pt>
    <dgm:pt modelId="{B4ACB860-18E4-AF40-971B-A6280C8B12AF}" type="pres">
      <dgm:prSet presAssocID="{322AB9B0-8544-4641-9DA3-4D4F9D1E1FBF}" presName="circle3" presStyleLbl="node1" presStyleIdx="2" presStyleCnt="3"/>
      <dgm:spPr/>
    </dgm:pt>
    <dgm:pt modelId="{B6822150-DAD8-0C41-ABB0-37F44C17E5A1}" type="pres">
      <dgm:prSet presAssocID="{322AB9B0-8544-4641-9DA3-4D4F9D1E1FBF}" presName="rect3" presStyleLbl="alignAcc1" presStyleIdx="2" presStyleCnt="3"/>
      <dgm:spPr/>
    </dgm:pt>
    <dgm:pt modelId="{CD6A5E9C-0952-204C-A1FF-D9EF5CC85721}" type="pres">
      <dgm:prSet presAssocID="{C3AA97FC-7A4F-3646-A07E-A7D4AD584C87}" presName="rect1ParTxNoCh" presStyleLbl="alignAcc1" presStyleIdx="2" presStyleCnt="3">
        <dgm:presLayoutVars>
          <dgm:chMax val="1"/>
          <dgm:bulletEnabled val="1"/>
        </dgm:presLayoutVars>
      </dgm:prSet>
      <dgm:spPr/>
    </dgm:pt>
    <dgm:pt modelId="{6365EB46-D08E-674D-89E7-1B87CBBD701C}" type="pres">
      <dgm:prSet presAssocID="{618F7C46-6867-CD48-97B3-302A2766B072}" presName="rect2ParTxNoCh" presStyleLbl="alignAcc1" presStyleIdx="2" presStyleCnt="3">
        <dgm:presLayoutVars>
          <dgm:chMax val="1"/>
          <dgm:bulletEnabled val="1"/>
        </dgm:presLayoutVars>
      </dgm:prSet>
      <dgm:spPr/>
    </dgm:pt>
    <dgm:pt modelId="{7722A6AE-626D-F14F-9C84-6B55C5D6C656}" type="pres">
      <dgm:prSet presAssocID="{322AB9B0-8544-4641-9DA3-4D4F9D1E1FBF}" presName="rect3ParTxNoCh" presStyleLbl="alignAcc1" presStyleIdx="2" presStyleCnt="3">
        <dgm:presLayoutVars>
          <dgm:chMax val="1"/>
          <dgm:bulletEnabled val="1"/>
        </dgm:presLayoutVars>
      </dgm:prSet>
      <dgm:spPr/>
    </dgm:pt>
  </dgm:ptLst>
  <dgm:cxnLst>
    <dgm:cxn modelId="{68D82D05-E353-9547-9377-9A0E1972161D}" srcId="{AC2636FE-2B55-D749-890D-3B4A08795330}" destId="{322AB9B0-8544-4641-9DA3-4D4F9D1E1FBF}" srcOrd="2" destOrd="0" parTransId="{8C0CC2F4-57BF-E943-A18B-CE1D65A431C2}" sibTransId="{4182BCA7-04FA-1F49-9557-26BB84469796}"/>
    <dgm:cxn modelId="{1E3F9A0B-6A55-9A4A-92E0-AC03FC4889C2}" srcId="{AC2636FE-2B55-D749-890D-3B4A08795330}" destId="{618F7C46-6867-CD48-97B3-302A2766B072}" srcOrd="1" destOrd="0" parTransId="{0FA5CAC2-1483-5241-8997-6BBC16F39611}" sibTransId="{7FCF2B3C-F0A8-7F41-9180-0E5A14107D8E}"/>
    <dgm:cxn modelId="{8EF8E512-496B-6C4C-AF7A-E4955EB5FEF6}" type="presOf" srcId="{322AB9B0-8544-4641-9DA3-4D4F9D1E1FBF}" destId="{B6822150-DAD8-0C41-ABB0-37F44C17E5A1}" srcOrd="0" destOrd="0" presId="urn:microsoft.com/office/officeart/2005/8/layout/target3"/>
    <dgm:cxn modelId="{5C97C443-CEA4-8D49-965C-89C851F7A19B}" type="presOf" srcId="{C3AA97FC-7A4F-3646-A07E-A7D4AD584C87}" destId="{CD6A5E9C-0952-204C-A1FF-D9EF5CC85721}" srcOrd="1" destOrd="0" presId="urn:microsoft.com/office/officeart/2005/8/layout/target3"/>
    <dgm:cxn modelId="{D55AD774-26D9-7A40-A1D4-D2B5C076D071}" srcId="{AC2636FE-2B55-D749-890D-3B4A08795330}" destId="{C3AA97FC-7A4F-3646-A07E-A7D4AD584C87}" srcOrd="0" destOrd="0" parTransId="{56A4E6DF-9298-E748-895C-7F5C16D7ADB8}" sibTransId="{30AFDBB3-4BE6-BD4B-A535-B02ACE2922EE}"/>
    <dgm:cxn modelId="{BD609889-CDC0-2A45-9E30-1C0398A83721}" type="presOf" srcId="{322AB9B0-8544-4641-9DA3-4D4F9D1E1FBF}" destId="{7722A6AE-626D-F14F-9C84-6B55C5D6C656}" srcOrd="1" destOrd="0" presId="urn:microsoft.com/office/officeart/2005/8/layout/target3"/>
    <dgm:cxn modelId="{1D48418F-41B3-E749-A891-74C4B6845679}" type="presOf" srcId="{AC2636FE-2B55-D749-890D-3B4A08795330}" destId="{DEADDA18-DCBF-1E42-A94F-6FAC4DC2A176}" srcOrd="0" destOrd="0" presId="urn:microsoft.com/office/officeart/2005/8/layout/target3"/>
    <dgm:cxn modelId="{8CBB58C2-5EBF-1B42-A08B-3E489EF21009}" type="presOf" srcId="{C3AA97FC-7A4F-3646-A07E-A7D4AD584C87}" destId="{809E123D-B1A8-5B43-B4E1-47DF54CF8B0F}" srcOrd="0" destOrd="0" presId="urn:microsoft.com/office/officeart/2005/8/layout/target3"/>
    <dgm:cxn modelId="{B0F739ED-0868-C04E-9349-7B23CFE902DD}" type="presOf" srcId="{618F7C46-6867-CD48-97B3-302A2766B072}" destId="{6365EB46-D08E-674D-89E7-1B87CBBD701C}" srcOrd="1" destOrd="0" presId="urn:microsoft.com/office/officeart/2005/8/layout/target3"/>
    <dgm:cxn modelId="{F0C9FCFA-C78B-C44D-A90A-0735517A1D7E}" type="presOf" srcId="{618F7C46-6867-CD48-97B3-302A2766B072}" destId="{4210F39C-D642-8544-AF01-D761487AC592}" srcOrd="0" destOrd="0" presId="urn:microsoft.com/office/officeart/2005/8/layout/target3"/>
    <dgm:cxn modelId="{A5D01A53-DD3D-2C49-AAD3-332F108A00E6}" type="presParOf" srcId="{DEADDA18-DCBF-1E42-A94F-6FAC4DC2A176}" destId="{1CAC5B88-429A-4742-A71A-C5E04FE14D80}" srcOrd="0" destOrd="0" presId="urn:microsoft.com/office/officeart/2005/8/layout/target3"/>
    <dgm:cxn modelId="{8C359221-DAA2-B841-9797-4DB8D964EA80}" type="presParOf" srcId="{DEADDA18-DCBF-1E42-A94F-6FAC4DC2A176}" destId="{98456C82-D899-6C4A-83B4-3B65B6E4F8B5}" srcOrd="1" destOrd="0" presId="urn:microsoft.com/office/officeart/2005/8/layout/target3"/>
    <dgm:cxn modelId="{D0F6307F-602E-FB4C-ABBE-7E66FD8B1BDD}" type="presParOf" srcId="{DEADDA18-DCBF-1E42-A94F-6FAC4DC2A176}" destId="{809E123D-B1A8-5B43-B4E1-47DF54CF8B0F}" srcOrd="2" destOrd="0" presId="urn:microsoft.com/office/officeart/2005/8/layout/target3"/>
    <dgm:cxn modelId="{89E4FECB-6383-8E48-AD7F-CC3F83CFB350}" type="presParOf" srcId="{DEADDA18-DCBF-1E42-A94F-6FAC4DC2A176}" destId="{4BF5972F-9706-AD45-99EB-6CD9C2634ECA}" srcOrd="3" destOrd="0" presId="urn:microsoft.com/office/officeart/2005/8/layout/target3"/>
    <dgm:cxn modelId="{32946240-0E75-BE4F-A89E-622745ECDE7D}" type="presParOf" srcId="{DEADDA18-DCBF-1E42-A94F-6FAC4DC2A176}" destId="{15D4931A-4C53-F048-96D5-FC2462EE596E}" srcOrd="4" destOrd="0" presId="urn:microsoft.com/office/officeart/2005/8/layout/target3"/>
    <dgm:cxn modelId="{6C281D31-E937-8047-AF76-C3CC718315D3}" type="presParOf" srcId="{DEADDA18-DCBF-1E42-A94F-6FAC4DC2A176}" destId="{4210F39C-D642-8544-AF01-D761487AC592}" srcOrd="5" destOrd="0" presId="urn:microsoft.com/office/officeart/2005/8/layout/target3"/>
    <dgm:cxn modelId="{490B0076-B52C-F048-8072-CB677E00D238}" type="presParOf" srcId="{DEADDA18-DCBF-1E42-A94F-6FAC4DC2A176}" destId="{0C0934E7-A7D5-1047-B80B-154376E8796E}" srcOrd="6" destOrd="0" presId="urn:microsoft.com/office/officeart/2005/8/layout/target3"/>
    <dgm:cxn modelId="{6948B0E2-B6F6-C549-A929-854082A8E5D4}" type="presParOf" srcId="{DEADDA18-DCBF-1E42-A94F-6FAC4DC2A176}" destId="{B4ACB860-18E4-AF40-971B-A6280C8B12AF}" srcOrd="7" destOrd="0" presId="urn:microsoft.com/office/officeart/2005/8/layout/target3"/>
    <dgm:cxn modelId="{178C0FE3-CF86-0E4E-B7D0-76774CA7DAC4}" type="presParOf" srcId="{DEADDA18-DCBF-1E42-A94F-6FAC4DC2A176}" destId="{B6822150-DAD8-0C41-ABB0-37F44C17E5A1}" srcOrd="8" destOrd="0" presId="urn:microsoft.com/office/officeart/2005/8/layout/target3"/>
    <dgm:cxn modelId="{6BB02CBF-941C-E047-B496-41AF52969E4D}" type="presParOf" srcId="{DEADDA18-DCBF-1E42-A94F-6FAC4DC2A176}" destId="{CD6A5E9C-0952-204C-A1FF-D9EF5CC85721}" srcOrd="9" destOrd="0" presId="urn:microsoft.com/office/officeart/2005/8/layout/target3"/>
    <dgm:cxn modelId="{75005F46-66D4-244F-B0EB-08C84F22E6C6}" type="presParOf" srcId="{DEADDA18-DCBF-1E42-A94F-6FAC4DC2A176}" destId="{6365EB46-D08E-674D-89E7-1B87CBBD701C}" srcOrd="10" destOrd="0" presId="urn:microsoft.com/office/officeart/2005/8/layout/target3"/>
    <dgm:cxn modelId="{FFAF4817-EB22-EF4A-BF42-29D205FF9149}" type="presParOf" srcId="{DEADDA18-DCBF-1E42-A94F-6FAC4DC2A176}" destId="{7722A6AE-626D-F14F-9C84-6B55C5D6C656}"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FD071-5495-B049-9217-A7FAC2B79F99}">
      <dsp:nvSpPr>
        <dsp:cNvPr id="0" name=""/>
        <dsp:cNvSpPr/>
      </dsp:nvSpPr>
      <dsp:spPr>
        <a:xfrm>
          <a:off x="0" y="0"/>
          <a:ext cx="10123213" cy="1497600"/>
        </a:xfrm>
        <a:prstGeom prst="rect">
          <a:avLst/>
        </a:prstGeom>
        <a:solidFill>
          <a:srgbClr val="00CC99"/>
        </a:solidFill>
        <a:ln w="6350" cap="flat" cmpd="sng" algn="ctr">
          <a:solidFill>
            <a:srgbClr val="00CC99"/>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bg1"/>
              </a:solidFill>
            </a:rPr>
            <a:t>I-SNPs are for people living in a long-term care facility. ISNPs offer benefits tailored to the unique medical, social, and emotional needs of members who are long-term residents (90 days or longer) in one of the following:</a:t>
          </a:r>
        </a:p>
      </dsp:txBody>
      <dsp:txXfrm>
        <a:off x="0" y="0"/>
        <a:ext cx="10123213" cy="1497600"/>
      </dsp:txXfrm>
    </dsp:sp>
    <dsp:sp modelId="{36D8772F-7FF6-FA48-B94C-D0B3DEF95B8C}">
      <dsp:nvSpPr>
        <dsp:cNvPr id="0" name=""/>
        <dsp:cNvSpPr/>
      </dsp:nvSpPr>
      <dsp:spPr>
        <a:xfrm>
          <a:off x="0" y="1472802"/>
          <a:ext cx="1012321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tx2"/>
              </a:solidFill>
            </a:rPr>
            <a:t>Skilled nursing facility (SNF)</a:t>
          </a:r>
        </a:p>
        <a:p>
          <a:pPr marL="228600" lvl="1" indent="-228600" algn="l" defTabSz="1066800" rtl="0">
            <a:lnSpc>
              <a:spcPct val="90000"/>
            </a:lnSpc>
            <a:spcBef>
              <a:spcPct val="0"/>
            </a:spcBef>
            <a:spcAft>
              <a:spcPct val="15000"/>
            </a:spcAft>
            <a:buChar char="•"/>
          </a:pPr>
          <a:r>
            <a:rPr lang="en-US" sz="2400" kern="1200" dirty="0">
              <a:solidFill>
                <a:schemeClr val="tx2"/>
              </a:solidFill>
            </a:rPr>
            <a:t>LTC nursing facility (NF)</a:t>
          </a:r>
        </a:p>
        <a:p>
          <a:pPr marL="228600" lvl="1" indent="-228600" algn="l" defTabSz="1066800" rtl="0">
            <a:lnSpc>
              <a:spcPct val="90000"/>
            </a:lnSpc>
            <a:spcBef>
              <a:spcPct val="0"/>
            </a:spcBef>
            <a:spcAft>
              <a:spcPct val="15000"/>
            </a:spcAft>
            <a:buChar char="•"/>
          </a:pPr>
          <a:r>
            <a:rPr lang="en-US" sz="2400" kern="1200" dirty="0">
              <a:solidFill>
                <a:schemeClr val="tx2"/>
              </a:solidFill>
            </a:rPr>
            <a:t>Intermediate care facility for the Intellectual Disability (ICF/ID)</a:t>
          </a:r>
        </a:p>
        <a:p>
          <a:pPr marL="228600" lvl="1" indent="-228600" algn="l" defTabSz="1066800" rtl="0">
            <a:lnSpc>
              <a:spcPct val="90000"/>
            </a:lnSpc>
            <a:spcBef>
              <a:spcPct val="0"/>
            </a:spcBef>
            <a:spcAft>
              <a:spcPct val="15000"/>
            </a:spcAft>
            <a:buChar char="•"/>
          </a:pPr>
          <a:r>
            <a:rPr lang="en-US" sz="2400" kern="1200" dirty="0">
              <a:solidFill>
                <a:schemeClr val="tx2"/>
              </a:solidFill>
            </a:rPr>
            <a:t>Inpatient psychiatric facility</a:t>
          </a:r>
        </a:p>
      </dsp:txBody>
      <dsp:txXfrm>
        <a:off x="0" y="1472802"/>
        <a:ext cx="10123213" cy="2283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ACBC8-0AE3-144B-BF00-5FEEF080CC76}">
      <dsp:nvSpPr>
        <dsp:cNvPr id="0" name=""/>
        <dsp:cNvSpPr/>
      </dsp:nvSpPr>
      <dsp:spPr>
        <a:xfrm>
          <a:off x="-5118157" y="-789969"/>
          <a:ext cx="6141386" cy="6141386"/>
        </a:xfrm>
        <a:prstGeom prst="blockArc">
          <a:avLst>
            <a:gd name="adj1" fmla="val 18900000"/>
            <a:gd name="adj2" fmla="val 2700000"/>
            <a:gd name="adj3" fmla="val 35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73E01E-B1B4-3A44-AE4C-3B726DFFE824}">
      <dsp:nvSpPr>
        <dsp:cNvPr id="0" name=""/>
        <dsp:cNvSpPr/>
      </dsp:nvSpPr>
      <dsp:spPr>
        <a:xfrm>
          <a:off x="838508" y="651648"/>
          <a:ext cx="9879193" cy="13031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34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Be entitled to Part A and enrolled in Part B </a:t>
          </a:r>
          <a:r>
            <a:rPr lang="en-US" sz="3200" u="sng" kern="1200" dirty="0"/>
            <a:t>AND</a:t>
          </a:r>
          <a:endParaRPr lang="en-US" sz="3200" kern="1200" dirty="0"/>
        </a:p>
      </dsp:txBody>
      <dsp:txXfrm>
        <a:off x="838508" y="651648"/>
        <a:ext cx="9879193" cy="1303114"/>
      </dsp:txXfrm>
    </dsp:sp>
    <dsp:sp modelId="{D07EBFA7-143B-FB45-BEF4-B4C26F514071}">
      <dsp:nvSpPr>
        <dsp:cNvPr id="0" name=""/>
        <dsp:cNvSpPr/>
      </dsp:nvSpPr>
      <dsp:spPr>
        <a:xfrm>
          <a:off x="24061" y="488759"/>
          <a:ext cx="1628893" cy="16288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815D2-1794-A842-AAE5-4A778DF132CF}">
      <dsp:nvSpPr>
        <dsp:cNvPr id="0" name=""/>
        <dsp:cNvSpPr/>
      </dsp:nvSpPr>
      <dsp:spPr>
        <a:xfrm>
          <a:off x="838508" y="2606685"/>
          <a:ext cx="9879193" cy="13031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4347"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Reside in a Provider Partners-contracted long term care facility for at least 90 days</a:t>
          </a:r>
          <a:endParaRPr lang="en-US" sz="3200" u="sng" kern="1200" dirty="0"/>
        </a:p>
      </dsp:txBody>
      <dsp:txXfrm>
        <a:off x="838508" y="2606685"/>
        <a:ext cx="9879193" cy="1303114"/>
      </dsp:txXfrm>
    </dsp:sp>
    <dsp:sp modelId="{1E4637AA-B8C0-AB4D-A45C-62E073320BB1}">
      <dsp:nvSpPr>
        <dsp:cNvPr id="0" name=""/>
        <dsp:cNvSpPr/>
      </dsp:nvSpPr>
      <dsp:spPr>
        <a:xfrm>
          <a:off x="24061" y="2443795"/>
          <a:ext cx="1628893" cy="16288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2B7CF-116B-714D-ADDB-51F13B499AFE}">
      <dsp:nvSpPr>
        <dsp:cNvPr id="0" name=""/>
        <dsp:cNvSpPr/>
      </dsp:nvSpPr>
      <dsp:spPr>
        <a:xfrm>
          <a:off x="0" y="0"/>
          <a:ext cx="10515600" cy="799169"/>
        </a:xfrm>
        <a:prstGeom prst="roundRect">
          <a:avLst/>
        </a:prstGeom>
        <a:solidFill>
          <a:srgbClr val="00CC99"/>
        </a:solidFill>
        <a:ln w="6350" cap="flat" cmpd="sng" algn="ctr">
          <a:solidFill>
            <a:srgbClr val="00CC99"/>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bg1"/>
              </a:solidFill>
            </a:rPr>
            <a:t>The MOC is designed to:</a:t>
          </a:r>
        </a:p>
      </dsp:txBody>
      <dsp:txXfrm>
        <a:off x="39012" y="39012"/>
        <a:ext cx="10437576" cy="721145"/>
      </dsp:txXfrm>
    </dsp:sp>
    <dsp:sp modelId="{5309111C-4E4A-2845-B0BF-03A37977242B}">
      <dsp:nvSpPr>
        <dsp:cNvPr id="0" name=""/>
        <dsp:cNvSpPr/>
      </dsp:nvSpPr>
      <dsp:spPr>
        <a:xfrm>
          <a:off x="0" y="1065143"/>
          <a:ext cx="10515600"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Identify and address changes in condition to optimize member function</a:t>
          </a:r>
        </a:p>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Reduce non-essential hospital admissions when care can safely be provided where the member resides (SNF/ ALF/ PCH)</a:t>
          </a:r>
        </a:p>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Maintain members at an optimal level of function</a:t>
          </a:r>
        </a:p>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Ensure preventative and quality measures are completed as appropriate</a:t>
          </a:r>
        </a:p>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Utilize clinical practice guidelines to deliver safe evidence-based interventions</a:t>
          </a:r>
        </a:p>
        <a:p>
          <a:pPr marL="228600" lvl="1" indent="-228600" algn="l" defTabSz="1066800" rtl="0">
            <a:lnSpc>
              <a:spcPct val="90000"/>
            </a:lnSpc>
            <a:spcBef>
              <a:spcPct val="0"/>
            </a:spcBef>
            <a:spcAft>
              <a:spcPct val="20000"/>
            </a:spcAft>
            <a:buChar char="•"/>
          </a:pPr>
          <a:r>
            <a:rPr lang="en-US" sz="2400" kern="1200" dirty="0">
              <a:solidFill>
                <a:schemeClr val="tx1">
                  <a:lumMod val="85000"/>
                  <a:lumOff val="15000"/>
                </a:schemeClr>
              </a:solidFill>
            </a:rPr>
            <a:t>Coordinate care to ensure interdisciplinary approach across all care continuums </a:t>
          </a:r>
        </a:p>
      </dsp:txBody>
      <dsp:txXfrm>
        <a:off x="0" y="1065143"/>
        <a:ext cx="10515600" cy="3161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5B88-429A-4742-A71A-C5E04FE14D80}">
      <dsp:nvSpPr>
        <dsp:cNvPr id="0" name=""/>
        <dsp:cNvSpPr/>
      </dsp:nvSpPr>
      <dsp:spPr>
        <a:xfrm>
          <a:off x="0" y="0"/>
          <a:ext cx="3846064" cy="3846064"/>
        </a:xfrm>
        <a:prstGeom prst="pie">
          <a:avLst>
            <a:gd name="adj1" fmla="val 5400000"/>
            <a:gd name="adj2" fmla="val 16200000"/>
          </a:avLst>
        </a:prstGeom>
        <a:solidFill>
          <a:srgbClr val="00CC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09E123D-B1A8-5B43-B4E1-47DF54CF8B0F}">
      <dsp:nvSpPr>
        <dsp:cNvPr id="0" name=""/>
        <dsp:cNvSpPr/>
      </dsp:nvSpPr>
      <dsp:spPr>
        <a:xfrm>
          <a:off x="1923032" y="0"/>
          <a:ext cx="5940424" cy="3846064"/>
        </a:xfrm>
        <a:prstGeom prst="rect">
          <a:avLst/>
        </a:prstGeom>
        <a:solidFill>
          <a:schemeClr val="lt1">
            <a:alpha val="90000"/>
            <a:hueOff val="0"/>
            <a:satOff val="0"/>
            <a:lumOff val="0"/>
            <a:alphaOff val="0"/>
          </a:schemeClr>
        </a:solidFill>
        <a:ln w="6350" cap="flat" cmpd="sng" algn="ctr">
          <a:solidFill>
            <a:srgbClr val="00CC9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The NP and/or RNCC manages members’ care transitions supported by facility staff.</a:t>
          </a:r>
        </a:p>
      </dsp:txBody>
      <dsp:txXfrm>
        <a:off x="1923032" y="0"/>
        <a:ext cx="5940424" cy="1153821"/>
      </dsp:txXfrm>
    </dsp:sp>
    <dsp:sp modelId="{15D4931A-4C53-F048-96D5-FC2462EE596E}">
      <dsp:nvSpPr>
        <dsp:cNvPr id="0" name=""/>
        <dsp:cNvSpPr/>
      </dsp:nvSpPr>
      <dsp:spPr>
        <a:xfrm>
          <a:off x="673062" y="1153821"/>
          <a:ext cx="2499939" cy="2499939"/>
        </a:xfrm>
        <a:prstGeom prst="pie">
          <a:avLst>
            <a:gd name="adj1" fmla="val 5400000"/>
            <a:gd name="adj2" fmla="val 16200000"/>
          </a:avLst>
        </a:prstGeom>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210F39C-D642-8544-AF01-D761487AC592}">
      <dsp:nvSpPr>
        <dsp:cNvPr id="0" name=""/>
        <dsp:cNvSpPr/>
      </dsp:nvSpPr>
      <dsp:spPr>
        <a:xfrm>
          <a:off x="1923032" y="1153821"/>
          <a:ext cx="5940424" cy="249993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Facility staff transfers key information from the member’s chart to the hospital and when members see providers outside of the facility.</a:t>
          </a:r>
        </a:p>
      </dsp:txBody>
      <dsp:txXfrm>
        <a:off x="1923032" y="1153821"/>
        <a:ext cx="5940424" cy="1153817"/>
      </dsp:txXfrm>
    </dsp:sp>
    <dsp:sp modelId="{B4ACB860-18E4-AF40-971B-A6280C8B12AF}">
      <dsp:nvSpPr>
        <dsp:cNvPr id="0" name=""/>
        <dsp:cNvSpPr/>
      </dsp:nvSpPr>
      <dsp:spPr>
        <a:xfrm>
          <a:off x="1346122" y="2307639"/>
          <a:ext cx="1153818" cy="1153818"/>
        </a:xfrm>
        <a:prstGeom prst="pie">
          <a:avLst>
            <a:gd name="adj1" fmla="val 5400000"/>
            <a:gd name="adj2" fmla="val 162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6822150-DAD8-0C41-ABB0-37F44C17E5A1}">
      <dsp:nvSpPr>
        <dsp:cNvPr id="0" name=""/>
        <dsp:cNvSpPr/>
      </dsp:nvSpPr>
      <dsp:spPr>
        <a:xfrm>
          <a:off x="1923032" y="2307639"/>
          <a:ext cx="5940424" cy="1153818"/>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NP and/or RNCC will conduct a post-hospitalization assessment and medication reconciliation upon the member’s return to the facility.</a:t>
          </a:r>
        </a:p>
      </dsp:txBody>
      <dsp:txXfrm>
        <a:off x="1923032" y="2307639"/>
        <a:ext cx="5940424" cy="115381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32672-C598-4C42-B9C4-1C087A547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53921B-4F0A-471A-BC59-ACF0504822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D7A6B-94DE-4925-A0B7-FE51C1CEE6F7}" type="datetimeFigureOut">
              <a:rPr lang="en-US" smtClean="0"/>
              <a:t>8/22/2025</a:t>
            </a:fld>
            <a:endParaRPr lang="en-US"/>
          </a:p>
        </p:txBody>
      </p:sp>
      <p:sp>
        <p:nvSpPr>
          <p:cNvPr id="4" name="Footer Placeholder 3">
            <a:extLst>
              <a:ext uri="{FF2B5EF4-FFF2-40B4-BE49-F238E27FC236}">
                <a16:creationId xmlns:a16="http://schemas.microsoft.com/office/drawing/2014/main" id="{0633BAEE-1694-4E3F-9DB5-98E3614F0B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83A49F-12A4-499A-9D93-281B74D64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51F926-3CC2-4934-BA8A-1D44BCD3EB80}" type="slidenum">
              <a:rPr lang="en-US" smtClean="0"/>
              <a:t>‹#›</a:t>
            </a:fld>
            <a:endParaRPr lang="en-US"/>
          </a:p>
        </p:txBody>
      </p:sp>
    </p:spTree>
    <p:extLst>
      <p:ext uri="{BB962C8B-B14F-4D97-AF65-F5344CB8AC3E}">
        <p14:creationId xmlns:p14="http://schemas.microsoft.com/office/powerpoint/2010/main" val="97550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3925D-75B2-5843-AE4D-2188FD57F526}"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A100-F879-514C-BFD8-D0654D6792C2}" type="slidenum">
              <a:rPr lang="en-US" smtClean="0"/>
              <a:t>‹#›</a:t>
            </a:fld>
            <a:endParaRPr lang="en-US"/>
          </a:p>
        </p:txBody>
      </p:sp>
    </p:spTree>
    <p:extLst>
      <p:ext uri="{BB962C8B-B14F-4D97-AF65-F5344CB8AC3E}">
        <p14:creationId xmlns:p14="http://schemas.microsoft.com/office/powerpoint/2010/main" val="64103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9AC7-ABD6-9528-DFF9-02A50C9F9EA0}"/>
              </a:ext>
            </a:extLst>
          </p:cNvPr>
          <p:cNvSpPr>
            <a:spLocks noGrp="1"/>
          </p:cNvSpPr>
          <p:nvPr>
            <p:ph type="ctrTitle" hasCustomPrompt="1"/>
          </p:nvPr>
        </p:nvSpPr>
        <p:spPr>
          <a:xfrm>
            <a:off x="609600" y="2495006"/>
            <a:ext cx="5830389" cy="1367654"/>
          </a:xfrm>
          <a:prstGeom prst="rect">
            <a:avLst/>
          </a:prstGeom>
        </p:spPr>
        <p:txBody>
          <a:bodyPr anchor="b"/>
          <a:lstStyle>
            <a:lvl1pPr algn="l">
              <a:defRPr sz="4000">
                <a:solidFill>
                  <a:srgbClr val="00ACD7"/>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F4D6BDB-F4A1-BA6C-E1EC-FE92CFE0FC18}"/>
              </a:ext>
            </a:extLst>
          </p:cNvPr>
          <p:cNvSpPr>
            <a:spLocks noGrp="1"/>
          </p:cNvSpPr>
          <p:nvPr>
            <p:ph type="subTitle" idx="1" hasCustomPrompt="1"/>
          </p:nvPr>
        </p:nvSpPr>
        <p:spPr>
          <a:xfrm>
            <a:off x="609599" y="4124552"/>
            <a:ext cx="5830389" cy="1655762"/>
          </a:xfrm>
          <a:prstGeom prst="rect">
            <a:avLst/>
          </a:prstGeom>
        </p:spPr>
        <p:txBody>
          <a:bodyPr/>
          <a:lstStyle>
            <a:lvl1pPr marL="0" indent="0" algn="l">
              <a:buNone/>
              <a:defRPr sz="2400">
                <a:solidFill>
                  <a:srgbClr val="004C9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
        <p:nvSpPr>
          <p:cNvPr id="6" name="Slide Number Placeholder 5">
            <a:extLst>
              <a:ext uri="{FF2B5EF4-FFF2-40B4-BE49-F238E27FC236}">
                <a16:creationId xmlns:a16="http://schemas.microsoft.com/office/drawing/2014/main" id="{035BC5E3-973C-9338-1361-B0D0775A8142}"/>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5" name="Picture 4" descr="A doctor talking to a patient&#10;&#10;Description automatically generated with low confidence">
            <a:extLst>
              <a:ext uri="{FF2B5EF4-FFF2-40B4-BE49-F238E27FC236}">
                <a16:creationId xmlns:a16="http://schemas.microsoft.com/office/drawing/2014/main" id="{DD941622-2AAF-793F-E2F0-D59A8C974C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656" y="-159305"/>
            <a:ext cx="8751679" cy="8751679"/>
          </a:xfrm>
          <a:prstGeom prst="rect">
            <a:avLst/>
          </a:prstGeom>
        </p:spPr>
      </p:pic>
      <p:pic>
        <p:nvPicPr>
          <p:cNvPr id="4" name="Picture 3" descr="A logo for a company&#10;&#10;Description automatically generated">
            <a:extLst>
              <a:ext uri="{FF2B5EF4-FFF2-40B4-BE49-F238E27FC236}">
                <a16:creationId xmlns:a16="http://schemas.microsoft.com/office/drawing/2014/main" id="{D931B035-31DF-581F-9F7C-D6A2E3384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374596"/>
            <a:ext cx="3519432" cy="1989464"/>
          </a:xfrm>
          <a:prstGeom prst="rect">
            <a:avLst/>
          </a:prstGeom>
        </p:spPr>
      </p:pic>
    </p:spTree>
    <p:extLst>
      <p:ext uri="{BB962C8B-B14F-4D97-AF65-F5344CB8AC3E}">
        <p14:creationId xmlns:p14="http://schemas.microsoft.com/office/powerpoint/2010/main" val="31162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2" name="Text Placeholder 24">
            <a:extLst>
              <a:ext uri="{FF2B5EF4-FFF2-40B4-BE49-F238E27FC236}">
                <a16:creationId xmlns:a16="http://schemas.microsoft.com/office/drawing/2014/main" id="{2984E4C3-BD41-B119-7ED2-5FAE38066169}"/>
              </a:ext>
            </a:extLst>
          </p:cNvPr>
          <p:cNvSpPr>
            <a:spLocks noGrp="1"/>
          </p:cNvSpPr>
          <p:nvPr>
            <p:ph type="body" sz="quarter" idx="18" hasCustomPrompt="1"/>
          </p:nvPr>
        </p:nvSpPr>
        <p:spPr>
          <a:xfrm>
            <a:off x="6386059"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pic>
        <p:nvPicPr>
          <p:cNvPr id="5" name="Picture 4" descr="A logo for a company&#10;&#10;Description automatically generated">
            <a:extLst>
              <a:ext uri="{FF2B5EF4-FFF2-40B4-BE49-F238E27FC236}">
                <a16:creationId xmlns:a16="http://schemas.microsoft.com/office/drawing/2014/main" id="{B24F7215-9BE6-8959-E980-01FF9CAA9B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56677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pic>
        <p:nvPicPr>
          <p:cNvPr id="3" name="Picture 2" descr="A logo for a company&#10;&#10;Description automatically generated">
            <a:extLst>
              <a:ext uri="{FF2B5EF4-FFF2-40B4-BE49-F238E27FC236}">
                <a16:creationId xmlns:a16="http://schemas.microsoft.com/office/drawing/2014/main" id="{4822931B-2037-7EE5-E404-8A92AA3D02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1822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C4C39BB-D434-229D-56A7-0E0023E67C7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400300" y="-266700"/>
            <a:ext cx="7391400" cy="7391400"/>
          </a:xfrm>
          <a:prstGeom prst="rect">
            <a:avLst/>
          </a:prstGeom>
        </p:spPr>
      </p:pic>
      <p:pic>
        <p:nvPicPr>
          <p:cNvPr id="3" name="Picture 2" descr="A logo for a company&#10;&#10;Description automatically generated">
            <a:extLst>
              <a:ext uri="{FF2B5EF4-FFF2-40B4-BE49-F238E27FC236}">
                <a16:creationId xmlns:a16="http://schemas.microsoft.com/office/drawing/2014/main" id="{BC591807-B6A8-2EC5-985F-51910055CA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73125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13" name="Picture 12" descr="A person and person holding a dog&#10;&#10;Description automatically generated with medium confidence">
            <a:extLst>
              <a:ext uri="{FF2B5EF4-FFF2-40B4-BE49-F238E27FC236}">
                <a16:creationId xmlns:a16="http://schemas.microsoft.com/office/drawing/2014/main" id="{5EEE5DDC-F2A0-A10D-61FA-63F0A8AEC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1710" y="2145792"/>
            <a:ext cx="6858000" cy="6858000"/>
          </a:xfrm>
          <a:prstGeom prst="rect">
            <a:avLst/>
          </a:prstGeom>
        </p:spPr>
      </p:pic>
      <p:sp>
        <p:nvSpPr>
          <p:cNvPr id="7" name="Text Placeholder 4">
            <a:extLst>
              <a:ext uri="{FF2B5EF4-FFF2-40B4-BE49-F238E27FC236}">
                <a16:creationId xmlns:a16="http://schemas.microsoft.com/office/drawing/2014/main" id="{EF0DAA39-1C5B-0298-3EE7-ACE77940831C}"/>
              </a:ext>
            </a:extLst>
          </p:cNvPr>
          <p:cNvSpPr>
            <a:spLocks noGrp="1"/>
          </p:cNvSpPr>
          <p:nvPr>
            <p:ph type="body" sz="quarter" idx="13" hasCustomPrompt="1"/>
          </p:nvPr>
        </p:nvSpPr>
        <p:spPr>
          <a:xfrm>
            <a:off x="831427" y="2085109"/>
            <a:ext cx="4960938" cy="2590800"/>
          </a:xfrm>
          <a:prstGeom prst="rect">
            <a:avLst/>
          </a:prstGeom>
        </p:spPr>
        <p:txBody>
          <a:bodyPr/>
          <a:lstStyle>
            <a:lvl1pPr marL="0" indent="0">
              <a:buNone/>
              <a:defRPr sz="6000" b="1">
                <a:solidFill>
                  <a:srgbClr val="00ACD7"/>
                </a:solidFill>
              </a:defRPr>
            </a:lvl1pPr>
          </a:lstStyle>
          <a:p>
            <a:pPr lvl="0"/>
            <a:r>
              <a:rPr lang="en-US" dirty="0"/>
              <a:t>Insert Title Here</a:t>
            </a:r>
          </a:p>
        </p:txBody>
      </p:sp>
      <p:pic>
        <p:nvPicPr>
          <p:cNvPr id="2" name="Picture 1" descr="A logo for a company&#10;&#10;Description automatically generated">
            <a:extLst>
              <a:ext uri="{FF2B5EF4-FFF2-40B4-BE49-F238E27FC236}">
                <a16:creationId xmlns:a16="http://schemas.microsoft.com/office/drawing/2014/main" id="{C890E96A-5CDB-E522-6343-240B8CF19D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124891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A picture containing mirror&#10;&#10;Description automatically generated">
            <a:extLst>
              <a:ext uri="{FF2B5EF4-FFF2-40B4-BE49-F238E27FC236}">
                <a16:creationId xmlns:a16="http://schemas.microsoft.com/office/drawing/2014/main" id="{5E89F8AE-10DD-4B22-1A7D-7E40BB2B1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5126" y="1779223"/>
            <a:ext cx="6249457" cy="6249457"/>
          </a:xfrm>
          <a:prstGeom prst="rect">
            <a:avLst/>
          </a:prstGeom>
        </p:spPr>
      </p:pic>
      <p:sp>
        <p:nvSpPr>
          <p:cNvPr id="2" name="Text Placeholder 13">
            <a:extLst>
              <a:ext uri="{FF2B5EF4-FFF2-40B4-BE49-F238E27FC236}">
                <a16:creationId xmlns:a16="http://schemas.microsoft.com/office/drawing/2014/main" id="{3CE6BC50-1711-39C1-8E16-54AFCC720A08}"/>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3" name="Text Placeholder 21">
            <a:extLst>
              <a:ext uri="{FF2B5EF4-FFF2-40B4-BE49-F238E27FC236}">
                <a16:creationId xmlns:a16="http://schemas.microsoft.com/office/drawing/2014/main" id="{617A7B6D-7B59-C429-7431-C0A7079FAB29}"/>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5" name="Text Placeholder 24">
            <a:extLst>
              <a:ext uri="{FF2B5EF4-FFF2-40B4-BE49-F238E27FC236}">
                <a16:creationId xmlns:a16="http://schemas.microsoft.com/office/drawing/2014/main" id="{729C3120-3DAB-6B44-BC33-586545C79FC9}"/>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logo for a company&#10;&#10;Description automatically generated">
            <a:extLst>
              <a:ext uri="{FF2B5EF4-FFF2-40B4-BE49-F238E27FC236}">
                <a16:creationId xmlns:a16="http://schemas.microsoft.com/office/drawing/2014/main" id="{C1E6EE5E-1362-45E9-4E43-E799B10068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5708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
        <p:nvSpPr>
          <p:cNvPr id="8" name="Text Placeholder 7">
            <a:extLst>
              <a:ext uri="{FF2B5EF4-FFF2-40B4-BE49-F238E27FC236}">
                <a16:creationId xmlns:a16="http://schemas.microsoft.com/office/drawing/2014/main" id="{017B3BB8-8ACD-DB34-FA62-2E67A1EF43AF}"/>
              </a:ext>
            </a:extLst>
          </p:cNvPr>
          <p:cNvSpPr>
            <a:spLocks noGrp="1"/>
          </p:cNvSpPr>
          <p:nvPr>
            <p:ph type="body" sz="quarter" idx="11" hasCustomPrompt="1"/>
          </p:nvPr>
        </p:nvSpPr>
        <p:spPr>
          <a:xfrm>
            <a:off x="3255759" y="4176713"/>
            <a:ext cx="5516563" cy="720725"/>
          </a:xfrm>
          <a:prstGeom prst="rect">
            <a:avLst/>
          </a:prstGeom>
        </p:spPr>
        <p:txBody>
          <a:bodyPr/>
          <a:lstStyle>
            <a:lvl1pPr marL="0" indent="0" algn="ctr">
              <a:buNone/>
              <a:defRPr sz="3600" b="1">
                <a:solidFill>
                  <a:srgbClr val="00ACD7"/>
                </a:solidFill>
              </a:defRPr>
            </a:lvl1pPr>
          </a:lstStyle>
          <a:p>
            <a:pPr lvl="0"/>
            <a:r>
              <a:rPr lang="en-US" dirty="0"/>
              <a:t>Insert Title Here</a:t>
            </a:r>
          </a:p>
        </p:txBody>
      </p:sp>
      <p:pic>
        <p:nvPicPr>
          <p:cNvPr id="2" name="Picture 1" descr="A logo for a company&#10;&#10;Description automatically generated">
            <a:extLst>
              <a:ext uri="{FF2B5EF4-FFF2-40B4-BE49-F238E27FC236}">
                <a16:creationId xmlns:a16="http://schemas.microsoft.com/office/drawing/2014/main" id="{A719EB59-3D67-977D-739F-E1E0064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2454" y="2037324"/>
            <a:ext cx="3519432" cy="1989464"/>
          </a:xfrm>
          <a:prstGeom prst="rect">
            <a:avLst/>
          </a:prstGeom>
        </p:spPr>
      </p:pic>
    </p:spTree>
    <p:extLst>
      <p:ext uri="{BB962C8B-B14F-4D97-AF65-F5344CB8AC3E}">
        <p14:creationId xmlns:p14="http://schemas.microsoft.com/office/powerpoint/2010/main" val="162193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sp>
        <p:nvSpPr>
          <p:cNvPr id="5" name="Title 4">
            <a:extLst>
              <a:ext uri="{FF2B5EF4-FFF2-40B4-BE49-F238E27FC236}">
                <a16:creationId xmlns:a16="http://schemas.microsoft.com/office/drawing/2014/main" id="{AB1920E8-2A11-4B29-08B2-D627FF2F4F6A}"/>
              </a:ext>
            </a:extLst>
          </p:cNvPr>
          <p:cNvSpPr>
            <a:spLocks noGrp="1"/>
          </p:cNvSpPr>
          <p:nvPr>
            <p:ph type="title"/>
          </p:nvPr>
        </p:nvSpPr>
        <p:spPr>
          <a:xfrm>
            <a:off x="838200" y="365125"/>
            <a:ext cx="10515600" cy="852821"/>
          </a:xfrm>
          <a:prstGeom prst="rect">
            <a:avLst/>
          </a:prstGeom>
        </p:spPr>
        <p:txBody>
          <a:bodyPr/>
          <a:lstStyle>
            <a:lvl1pPr>
              <a:defRPr>
                <a:solidFill>
                  <a:srgbClr val="002060"/>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p:nvPr>
        </p:nvSpPr>
        <p:spPr>
          <a:xfrm>
            <a:off x="842963" y="1381125"/>
            <a:ext cx="10628312" cy="4838700"/>
          </a:xfrm>
          <a:prstGeom prst="rect">
            <a:avLst/>
          </a:prstGeom>
        </p:spPr>
        <p:txBody>
          <a:bodyPr/>
          <a:lstStyle>
            <a:lvl1pPr marL="228600" indent="-228600">
              <a:buFontTx/>
              <a:buBlip>
                <a:blip r:embed="rId2"/>
              </a:buBlip>
              <a:defRPr sz="2400">
                <a:solidFill>
                  <a:schemeClr val="tx1">
                    <a:lumMod val="85000"/>
                    <a:lumOff val="15000"/>
                  </a:schemeClr>
                </a:solidFill>
              </a:defRPr>
            </a:lvl1pPr>
            <a:lvl2pPr marL="685800" indent="-228600">
              <a:buFontTx/>
              <a:buBlip>
                <a:blip r:embed="rId2"/>
              </a:buBlip>
              <a:defRPr sz="2400">
                <a:solidFill>
                  <a:schemeClr val="tx1">
                    <a:lumMod val="85000"/>
                    <a:lumOff val="15000"/>
                  </a:schemeClr>
                </a:solidFill>
              </a:defRPr>
            </a:lvl2pPr>
            <a:lvl3pPr marL="914400" indent="0">
              <a:buNone/>
              <a:defRPr/>
            </a:lvl3pPr>
          </a:lstStyle>
          <a:p>
            <a:pPr lvl="0"/>
            <a:r>
              <a:rPr lang="en-US" dirty="0"/>
              <a:t>Click to edit Master text styles</a:t>
            </a:r>
          </a:p>
          <a:p>
            <a:pPr lvl="1"/>
            <a:r>
              <a:rPr lang="en-US" dirty="0"/>
              <a:t>Second level</a:t>
            </a:r>
          </a:p>
          <a:p>
            <a:pPr lvl="1"/>
            <a:r>
              <a:rPr lang="en-US" dirty="0"/>
              <a:t>Third level</a:t>
            </a:r>
          </a:p>
        </p:txBody>
      </p:sp>
      <p:pic>
        <p:nvPicPr>
          <p:cNvPr id="2" name="Picture 1" descr="A logo for a company&#10;&#10;Description automatically generated">
            <a:extLst>
              <a:ext uri="{FF2B5EF4-FFF2-40B4-BE49-F238E27FC236}">
                <a16:creationId xmlns:a16="http://schemas.microsoft.com/office/drawing/2014/main" id="{3A8B8B7C-33D7-B9A7-2A10-FEB979912D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251498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Tree>
    <p:extLst>
      <p:ext uri="{BB962C8B-B14F-4D97-AF65-F5344CB8AC3E}">
        <p14:creationId xmlns:p14="http://schemas.microsoft.com/office/powerpoint/2010/main" val="216589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rgbClr val="44536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295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005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7156"/>
            <a:ext cx="2743200" cy="365125"/>
          </a:xfrm>
          <a:prstGeom prst="rect">
            <a:avLst/>
          </a:prstGeom>
        </p:spPr>
        <p:txBody>
          <a:bodyPr/>
          <a:lstStyle>
            <a:lvl1pPr algn="r">
              <a:defRPr/>
            </a:lvl1pPr>
          </a:lstStyle>
          <a:p>
            <a:fld id="{0B5CCE89-CE4B-4242-8259-034C7B323FDD}" type="slidenum">
              <a:rPr lang="en-US" smtClean="0"/>
              <a:pPr/>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0" indent="0">
              <a:buFontTx/>
              <a:buNone/>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Insert Copy Here</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0" indent="0">
              <a:buFontTx/>
              <a:buNone/>
              <a:defRPr lang="en-US" sz="2000" b="1" kern="1200" dirty="0" smtClean="0">
                <a:solidFill>
                  <a:srgbClr val="004C9D"/>
                </a:solidFill>
                <a:latin typeface="+mn-lt"/>
                <a:ea typeface="+mn-ea"/>
                <a:cs typeface="+mn-cs"/>
              </a:defRPr>
            </a:lvl1pPr>
            <a:lvl2pPr marL="685800" indent="-228600">
              <a:buFontTx/>
              <a:buBlip>
                <a:blip r:embed="rId2"/>
              </a:buBlip>
              <a:defRPr>
                <a:solidFill>
                  <a:srgbClr val="00A88F"/>
                </a:solidFill>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Insert Copy Here</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5E71F39B-CB62-96DE-05A5-1EFD4B2AB5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6011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2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39" y="6357156"/>
            <a:ext cx="2743200" cy="365125"/>
          </a:xfrm>
          <a:prstGeom prst="rect">
            <a:avLst/>
          </a:prstGeom>
        </p:spPr>
        <p:txBody>
          <a:bodyPr/>
          <a:lstStyle/>
          <a:p>
            <a:fld id="{0B5CCE89-CE4B-4242-8259-034C7B323FDD}" type="slidenum">
              <a:rPr lang="en-US" smtClean="0"/>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342900" indent="-342900">
              <a:buFontTx/>
              <a:buBlip>
                <a:blip r:embed="rId2"/>
              </a:buBlip>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First Level</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342900" indent="-342900">
              <a:buFontTx/>
              <a:buBlip>
                <a:blip r:embed="rId2"/>
              </a:buBlip>
              <a:defRPr lang="en-US" sz="2000" b="1" kern="1200" dirty="0" smtClean="0">
                <a:solidFill>
                  <a:srgbClr val="004C9D"/>
                </a:solidFill>
                <a:latin typeface="+mn-lt"/>
                <a:ea typeface="+mn-ea"/>
                <a:cs typeface="+mn-cs"/>
              </a:defRPr>
            </a:lvl1pPr>
            <a:lvl2pPr marL="685800" indent="-228600">
              <a:buFontTx/>
              <a:buBlip>
                <a:blip r:embed="rId3"/>
              </a:buBlip>
              <a:defRPr>
                <a:solidFill>
                  <a:srgbClr val="00A88F"/>
                </a:solidFill>
              </a:defRPr>
            </a:lvl2pPr>
            <a:lvl3pPr marL="914400" indent="0">
              <a:buNone/>
              <a:defRPr/>
            </a:lvl3pPr>
          </a:lstStyle>
          <a:p>
            <a:pPr lvl="0"/>
            <a:r>
              <a:rPr lang="en-US" dirty="0"/>
              <a:t>First Level</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5F83740A-B01A-1CCE-A80A-192BFD9A85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617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14" name="Text Placeholder 13">
            <a:extLst>
              <a:ext uri="{FF2B5EF4-FFF2-40B4-BE49-F238E27FC236}">
                <a16:creationId xmlns:a16="http://schemas.microsoft.com/office/drawing/2014/main" id="{3A93D3AC-691B-1104-59A5-637043AA7C76}"/>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23" name="Text Placeholder 21">
            <a:extLst>
              <a:ext uri="{FF2B5EF4-FFF2-40B4-BE49-F238E27FC236}">
                <a16:creationId xmlns:a16="http://schemas.microsoft.com/office/drawing/2014/main" id="{F9F14B20-C5EB-AB06-A225-528CE7E28CC3}"/>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26" name="Text Placeholder 24">
            <a:extLst>
              <a:ext uri="{FF2B5EF4-FFF2-40B4-BE49-F238E27FC236}">
                <a16:creationId xmlns:a16="http://schemas.microsoft.com/office/drawing/2014/main" id="{B76D435E-C349-C809-0CFE-38EBF89DAA7D}"/>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logo for a company&#10;&#10;Description automatically generated">
            <a:extLst>
              <a:ext uri="{FF2B5EF4-FFF2-40B4-BE49-F238E27FC236}">
                <a16:creationId xmlns:a16="http://schemas.microsoft.com/office/drawing/2014/main" id="{3663F464-A2C7-FCAB-6CE1-F786CE3703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69684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2" name="Picture 1" descr="A logo for a company&#10;&#10;Description automatically generated">
            <a:extLst>
              <a:ext uri="{FF2B5EF4-FFF2-40B4-BE49-F238E27FC236}">
                <a16:creationId xmlns:a16="http://schemas.microsoft.com/office/drawing/2014/main" id="{3CE165E1-71FC-1920-3AC6-CF0448F75C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35317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7" name="Text Placeholder 16">
            <a:extLst>
              <a:ext uri="{FF2B5EF4-FFF2-40B4-BE49-F238E27FC236}">
                <a16:creationId xmlns:a16="http://schemas.microsoft.com/office/drawing/2014/main" id="{A9B4AA61-C458-262C-1B3C-5EC8D7E37FE4}"/>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78EF5913-57A3-6934-B59F-CB0B8FD29C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33205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7F26C2D4-F779-B96F-ABA8-4E2E4B84A3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84287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25EEA194-179D-2710-3E9E-48921CACE9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22646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5" name="Picture 4" descr="A logo for a company&#10;&#10;Description automatically generated">
            <a:extLst>
              <a:ext uri="{FF2B5EF4-FFF2-40B4-BE49-F238E27FC236}">
                <a16:creationId xmlns:a16="http://schemas.microsoft.com/office/drawing/2014/main" id="{5EDEA6EC-8432-410C-DD22-64B2BCAC29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6845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CC9308-507A-7704-D365-C73237E58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F82C5-1709-994A-8461-9E927C119098}" type="slidenum">
              <a:rPr lang="en-US" smtClean="0"/>
              <a:t>‹#›</a:t>
            </a:fld>
            <a:endParaRPr lang="en-US"/>
          </a:p>
        </p:txBody>
      </p:sp>
    </p:spTree>
    <p:extLst>
      <p:ext uri="{BB962C8B-B14F-4D97-AF65-F5344CB8AC3E}">
        <p14:creationId xmlns:p14="http://schemas.microsoft.com/office/powerpoint/2010/main" val="1468497209"/>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11" r:id="rId3"/>
    <p:sldLayoutId id="2147483656" r:id="rId4"/>
    <p:sldLayoutId id="2147483707" r:id="rId5"/>
    <p:sldLayoutId id="2147483708" r:id="rId6"/>
    <p:sldLayoutId id="2147483704" r:id="rId7"/>
    <p:sldLayoutId id="2147483710" r:id="rId8"/>
    <p:sldLayoutId id="2147483709" r:id="rId9"/>
    <p:sldLayoutId id="2147483713" r:id="rId10"/>
    <p:sldLayoutId id="2147483712" r:id="rId11"/>
    <p:sldLayoutId id="2147483658" r:id="rId12"/>
    <p:sldLayoutId id="2147483654" r:id="rId13"/>
    <p:sldLayoutId id="2147483655" r:id="rId14"/>
    <p:sldLayoutId id="2147483703" r:id="rId15"/>
    <p:sldLayoutId id="2147483650" r:id="rId16"/>
    <p:sldLayoutId id="2147483705" r:id="rId17"/>
    <p:sldLayoutId id="2147483714" r:id="rId18"/>
    <p:sldLayoutId id="2147483715" r:id="rId19"/>
    <p:sldLayoutId id="2147483716"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paltc.org/product-store/full-set-clinical-practice-guidelines-and-7-pocket-guides" TargetMode="External"/><Relationship Id="rId2" Type="http://schemas.openxmlformats.org/officeDocument/2006/relationships/hyperlink" Target="https://www.uptodate.com/login" TargetMode="Externa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pphpprovidersmoc@pphealthplan.com"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AE7810-E7DE-0CC1-0D30-8FCCB8EC7FC4}"/>
              </a:ext>
            </a:extLst>
          </p:cNvPr>
          <p:cNvSpPr>
            <a:spLocks noGrp="1"/>
          </p:cNvSpPr>
          <p:nvPr>
            <p:ph type="sldNum" sz="quarter" idx="10"/>
          </p:nvPr>
        </p:nvSpPr>
        <p:spPr/>
        <p:txBody>
          <a:bodyPr/>
          <a:lstStyle/>
          <a:p>
            <a:fld id="{857A1D7B-CAF5-4831-B755-1C5DC6911FA5}" type="slidenum">
              <a:rPr lang="en-US" smtClean="0"/>
              <a:pPr/>
              <a:t>1</a:t>
            </a:fld>
            <a:endParaRPr lang="en-US" dirty="0"/>
          </a:p>
        </p:txBody>
      </p:sp>
      <p:sp>
        <p:nvSpPr>
          <p:cNvPr id="2" name="Text Placeholder 1">
            <a:extLst>
              <a:ext uri="{FF2B5EF4-FFF2-40B4-BE49-F238E27FC236}">
                <a16:creationId xmlns:a16="http://schemas.microsoft.com/office/drawing/2014/main" id="{AE1FC0BC-C674-7907-F7FE-9B21813BC5C6}"/>
              </a:ext>
            </a:extLst>
          </p:cNvPr>
          <p:cNvSpPr>
            <a:spLocks noGrp="1"/>
          </p:cNvSpPr>
          <p:nvPr>
            <p:ph type="body" sz="quarter" idx="11"/>
          </p:nvPr>
        </p:nvSpPr>
        <p:spPr>
          <a:prstGeom prst="rect">
            <a:avLst/>
          </a:prstGeom>
        </p:spPr>
        <p:txBody>
          <a:bodyPr/>
          <a:lstStyle/>
          <a:p>
            <a:pPr marL="0" indent="0" algn="ctr">
              <a:buNone/>
            </a:pPr>
            <a:r>
              <a:rPr lang="en-US" sz="3600" b="0" dirty="0">
                <a:solidFill>
                  <a:srgbClr val="002060"/>
                </a:solidFill>
              </a:rPr>
              <a:t>Model of Care(MOC) Facility I-SNP Training 2026 </a:t>
            </a:r>
          </a:p>
        </p:txBody>
      </p:sp>
    </p:spTree>
    <p:extLst>
      <p:ext uri="{BB962C8B-B14F-4D97-AF65-F5344CB8AC3E}">
        <p14:creationId xmlns:p14="http://schemas.microsoft.com/office/powerpoint/2010/main" val="399403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spc="-55" dirty="0"/>
              <a:t>Key</a:t>
            </a:r>
            <a:r>
              <a:rPr lang="en-US" spc="-215" dirty="0"/>
              <a:t> Care Coordination </a:t>
            </a:r>
            <a:r>
              <a:rPr spc="-50" dirty="0"/>
              <a:t>Staff</a:t>
            </a:r>
          </a:p>
        </p:txBody>
      </p:sp>
      <p:sp>
        <p:nvSpPr>
          <p:cNvPr id="7" name="Text Placeholder 6">
            <a:extLst>
              <a:ext uri="{FF2B5EF4-FFF2-40B4-BE49-F238E27FC236}">
                <a16:creationId xmlns:a16="http://schemas.microsoft.com/office/drawing/2014/main" id="{00E3A4E3-177E-4EE4-932C-1D5A6918F3E8}"/>
              </a:ext>
            </a:extLst>
          </p:cNvPr>
          <p:cNvSpPr>
            <a:spLocks noGrp="1"/>
          </p:cNvSpPr>
          <p:nvPr>
            <p:ph type="body" sz="quarter" idx="13"/>
          </p:nvPr>
        </p:nvSpPr>
        <p:spPr>
          <a:xfrm>
            <a:off x="842964" y="1381125"/>
            <a:ext cx="7262184" cy="4838700"/>
          </a:xfrm>
        </p:spPr>
        <p:txBody>
          <a:bodyPr/>
          <a:lstStyle/>
          <a:p>
            <a:r>
              <a:rPr lang="en-US" dirty="0"/>
              <a:t>Nurse Practitioner (NP) </a:t>
            </a:r>
          </a:p>
          <a:p>
            <a:pPr lvl="1"/>
            <a:r>
              <a:rPr lang="en-US" dirty="0"/>
              <a:t>Assigned to each facility and all members enrolled</a:t>
            </a:r>
          </a:p>
          <a:p>
            <a:pPr lvl="1"/>
            <a:r>
              <a:rPr lang="en-US" dirty="0"/>
              <a:t>Dedicated point of contact for providers, members and families/caregivers</a:t>
            </a:r>
          </a:p>
          <a:p>
            <a:pPr lvl="1"/>
            <a:r>
              <a:rPr lang="en-US" dirty="0"/>
              <a:t>Promotes continuity of care, coordinates care plan communications and implementation</a:t>
            </a:r>
          </a:p>
          <a:p>
            <a:pPr lvl="1"/>
            <a:r>
              <a:rPr lang="en-US" dirty="0"/>
              <a:t>Provides on-site and telephonic primary care support</a:t>
            </a:r>
          </a:p>
          <a:p>
            <a:pPr lvl="1"/>
            <a:r>
              <a:rPr lang="en-US" dirty="0"/>
              <a:t>Visits/assesses each member based on member condition and risk level </a:t>
            </a:r>
          </a:p>
          <a:p>
            <a:endParaRPr lang="en-US" dirty="0"/>
          </a:p>
        </p:txBody>
      </p:sp>
      <p:sp>
        <p:nvSpPr>
          <p:cNvPr id="5" name="object 5"/>
          <p:cNvSpPr/>
          <p:nvPr/>
        </p:nvSpPr>
        <p:spPr>
          <a:xfrm>
            <a:off x="7382972" y="183296"/>
            <a:ext cx="4605528" cy="2069591"/>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9184976" y="2870412"/>
            <a:ext cx="2506345" cy="1860125"/>
          </a:xfrm>
          <a:prstGeom prst="rect">
            <a:avLst/>
          </a:prstGeom>
        </p:spPr>
        <p:txBody>
          <a:bodyPr vert="horz" wrap="square" lIns="0" tIns="13335" rIns="0" bIns="0" rtlCol="0">
            <a:spAutoFit/>
          </a:bodyPr>
          <a:lstStyle/>
          <a:p>
            <a:r>
              <a:rPr lang="en-US" sz="2000" dirty="0">
                <a:solidFill>
                  <a:schemeClr val="tx2"/>
                </a:solidFill>
              </a:rPr>
              <a:t>The NP will work closely with you to manage members’ care and will keep you informed on their progress and changes in condition </a:t>
            </a:r>
          </a:p>
        </p:txBody>
      </p:sp>
      <p:sp>
        <p:nvSpPr>
          <p:cNvPr id="9" name="object 9"/>
          <p:cNvSpPr/>
          <p:nvPr/>
        </p:nvSpPr>
        <p:spPr>
          <a:xfrm>
            <a:off x="8243568" y="2756852"/>
            <a:ext cx="765175" cy="676910"/>
          </a:xfrm>
          <a:custGeom>
            <a:avLst/>
            <a:gdLst/>
            <a:ahLst/>
            <a:cxnLst/>
            <a:rect l="l" t="t" r="r" b="b"/>
            <a:pathLst>
              <a:path w="765175" h="676910">
                <a:moveTo>
                  <a:pt x="765048" y="258445"/>
                </a:moveTo>
                <a:lnTo>
                  <a:pt x="0" y="258445"/>
                </a:lnTo>
                <a:lnTo>
                  <a:pt x="236474" y="418211"/>
                </a:lnTo>
                <a:lnTo>
                  <a:pt x="146050" y="676656"/>
                </a:lnTo>
                <a:lnTo>
                  <a:pt x="382524" y="516889"/>
                </a:lnTo>
                <a:lnTo>
                  <a:pt x="563099" y="516889"/>
                </a:lnTo>
                <a:lnTo>
                  <a:pt x="528574" y="418211"/>
                </a:lnTo>
                <a:lnTo>
                  <a:pt x="765048" y="258445"/>
                </a:lnTo>
                <a:close/>
              </a:path>
              <a:path w="765175" h="676910">
                <a:moveTo>
                  <a:pt x="563099" y="516889"/>
                </a:moveTo>
                <a:lnTo>
                  <a:pt x="382524" y="516889"/>
                </a:lnTo>
                <a:lnTo>
                  <a:pt x="618998" y="676656"/>
                </a:lnTo>
                <a:lnTo>
                  <a:pt x="563099" y="516889"/>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10" name="object 10"/>
          <p:cNvSpPr/>
          <p:nvPr/>
        </p:nvSpPr>
        <p:spPr>
          <a:xfrm>
            <a:off x="8243569" y="2747329"/>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89"/>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pic>
        <p:nvPicPr>
          <p:cNvPr id="3" name="Picture 2">
            <a:extLst>
              <a:ext uri="{FF2B5EF4-FFF2-40B4-BE49-F238E27FC236}">
                <a16:creationId xmlns:a16="http://schemas.microsoft.com/office/drawing/2014/main" id="{1D5F4C4B-943B-D8EC-E0D5-9E6BCF3387F7}"/>
              </a:ext>
            </a:extLst>
          </p:cNvPr>
          <p:cNvPicPr>
            <a:picLocks noChangeAspect="1"/>
          </p:cNvPicPr>
          <p:nvPr/>
        </p:nvPicPr>
        <p:blipFill>
          <a:blip r:embed="rId3"/>
          <a:stretch>
            <a:fillRect/>
          </a:stretch>
        </p:blipFill>
        <p:spPr>
          <a:xfrm rot="5400000">
            <a:off x="8198906" y="775256"/>
            <a:ext cx="242668" cy="430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7292508" cy="1367682"/>
          </a:xfrm>
          <a:prstGeom prst="rect">
            <a:avLst/>
          </a:prstGeom>
        </p:spPr>
        <p:txBody>
          <a:bodyPr vert="horz" wrap="square" lIns="0" tIns="13335" rIns="0" bIns="0" rtlCol="0">
            <a:spAutoFit/>
          </a:bodyPr>
          <a:lstStyle/>
          <a:p>
            <a:pPr marL="12700">
              <a:lnSpc>
                <a:spcPct val="100000"/>
              </a:lnSpc>
              <a:spcBef>
                <a:spcPts val="105"/>
              </a:spcBef>
            </a:pPr>
            <a:r>
              <a:rPr spc="-55" dirty="0"/>
              <a:t>Key </a:t>
            </a:r>
            <a:r>
              <a:rPr lang="en-US" spc="-25" dirty="0"/>
              <a:t>Care Coordination </a:t>
            </a:r>
            <a:r>
              <a:rPr spc="-50" dirty="0"/>
              <a:t>Staff</a:t>
            </a:r>
            <a:r>
              <a:rPr spc="-265" dirty="0"/>
              <a:t> </a:t>
            </a:r>
            <a:r>
              <a:rPr spc="-45" dirty="0"/>
              <a:t>continued…</a:t>
            </a:r>
          </a:p>
        </p:txBody>
      </p:sp>
      <p:sp>
        <p:nvSpPr>
          <p:cNvPr id="6" name="Text Placeholder 5">
            <a:extLst>
              <a:ext uri="{FF2B5EF4-FFF2-40B4-BE49-F238E27FC236}">
                <a16:creationId xmlns:a16="http://schemas.microsoft.com/office/drawing/2014/main" id="{6AB79018-E165-4FAC-B851-D6C243410E96}"/>
              </a:ext>
            </a:extLst>
          </p:cNvPr>
          <p:cNvSpPr>
            <a:spLocks noGrp="1"/>
          </p:cNvSpPr>
          <p:nvPr>
            <p:ph type="body" sz="quarter" idx="13"/>
          </p:nvPr>
        </p:nvSpPr>
        <p:spPr>
          <a:xfrm>
            <a:off x="838200" y="2096010"/>
            <a:ext cx="7292508" cy="4437522"/>
          </a:xfrm>
        </p:spPr>
        <p:txBody>
          <a:bodyPr/>
          <a:lstStyle/>
          <a:p>
            <a:r>
              <a:rPr lang="en-US" dirty="0"/>
              <a:t>RN Care Coordinator (RNCC) </a:t>
            </a:r>
          </a:p>
          <a:p>
            <a:pPr lvl="1"/>
            <a:r>
              <a:rPr lang="en-US" dirty="0"/>
              <a:t>Assigned to each facility and dedicated to all  members enrolled </a:t>
            </a:r>
          </a:p>
          <a:p>
            <a:pPr lvl="1"/>
            <a:r>
              <a:rPr lang="en-US" dirty="0"/>
              <a:t>Liaison between the NP/ Provider and facility staff</a:t>
            </a:r>
          </a:p>
          <a:p>
            <a:pPr lvl="1"/>
            <a:r>
              <a:rPr lang="en-US" dirty="0"/>
              <a:t>Assesses and monitors members’ conditions and coordinates their care based on their needs with the member and care team </a:t>
            </a:r>
          </a:p>
          <a:p>
            <a:pPr lvl="1"/>
            <a:r>
              <a:rPr lang="en-US" dirty="0"/>
              <a:t>Completes Health Risk Assessment and maintains members care plan and goals</a:t>
            </a:r>
          </a:p>
          <a:p>
            <a:pPr lvl="1"/>
            <a:r>
              <a:rPr lang="en-US" dirty="0"/>
              <a:t>Evaluates and reports completion of preventative and quality measures to maintain members optimal level of function and improved health outcomes</a:t>
            </a:r>
          </a:p>
          <a:p>
            <a:pPr marL="0" indent="0">
              <a:buNone/>
            </a:pPr>
            <a:endParaRPr lang="en-US" dirty="0"/>
          </a:p>
        </p:txBody>
      </p:sp>
      <p:sp>
        <p:nvSpPr>
          <p:cNvPr id="5" name="object 5"/>
          <p:cNvSpPr/>
          <p:nvPr/>
        </p:nvSpPr>
        <p:spPr>
          <a:xfrm>
            <a:off x="7434019" y="152842"/>
            <a:ext cx="4736592" cy="236829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226514" y="2641092"/>
            <a:ext cx="765175" cy="752668"/>
          </a:xfrm>
          <a:custGeom>
            <a:avLst/>
            <a:gdLst/>
            <a:ahLst/>
            <a:cxnLst/>
            <a:rect l="l" t="t" r="r" b="b"/>
            <a:pathLst>
              <a:path w="765175" h="676910">
                <a:moveTo>
                  <a:pt x="765048" y="258445"/>
                </a:moveTo>
                <a:lnTo>
                  <a:pt x="0" y="258445"/>
                </a:lnTo>
                <a:lnTo>
                  <a:pt x="236474" y="418211"/>
                </a:lnTo>
                <a:lnTo>
                  <a:pt x="146050" y="676656"/>
                </a:lnTo>
                <a:lnTo>
                  <a:pt x="382524" y="516890"/>
                </a:lnTo>
                <a:lnTo>
                  <a:pt x="563099" y="516890"/>
                </a:lnTo>
                <a:lnTo>
                  <a:pt x="528574" y="418211"/>
                </a:lnTo>
                <a:lnTo>
                  <a:pt x="765048" y="258445"/>
                </a:lnTo>
                <a:close/>
              </a:path>
              <a:path w="765175" h="676910">
                <a:moveTo>
                  <a:pt x="563099" y="516890"/>
                </a:moveTo>
                <a:lnTo>
                  <a:pt x="382524" y="516890"/>
                </a:lnTo>
                <a:lnTo>
                  <a:pt x="618998" y="676656"/>
                </a:lnTo>
                <a:lnTo>
                  <a:pt x="563099" y="516890"/>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9" name="object 9"/>
          <p:cNvSpPr/>
          <p:nvPr/>
        </p:nvSpPr>
        <p:spPr>
          <a:xfrm>
            <a:off x="8226514" y="2678971"/>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90"/>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sp>
        <p:nvSpPr>
          <p:cNvPr id="10" name="object 10"/>
          <p:cNvSpPr txBox="1"/>
          <p:nvPr/>
        </p:nvSpPr>
        <p:spPr>
          <a:xfrm>
            <a:off x="9219369" y="2641092"/>
            <a:ext cx="2534032" cy="2167901"/>
          </a:xfrm>
          <a:prstGeom prst="rect">
            <a:avLst/>
          </a:prstGeom>
        </p:spPr>
        <p:txBody>
          <a:bodyPr vert="horz" wrap="square" lIns="0" tIns="13335" rIns="0" bIns="0" rtlCol="0">
            <a:spAutoFit/>
          </a:bodyPr>
          <a:lstStyle/>
          <a:p>
            <a:r>
              <a:rPr lang="en-US" sz="2000" dirty="0">
                <a:solidFill>
                  <a:schemeClr val="tx2"/>
                </a:solidFill>
              </a:rPr>
              <a:t>Contact the RNCC or</a:t>
            </a:r>
          </a:p>
          <a:p>
            <a:r>
              <a:rPr lang="en-US" sz="2000" dirty="0">
                <a:solidFill>
                  <a:schemeClr val="tx2"/>
                </a:solidFill>
              </a:rPr>
              <a:t>the NP if you have any</a:t>
            </a:r>
          </a:p>
          <a:p>
            <a:r>
              <a:rPr lang="en-US" sz="2000" dirty="0">
                <a:solidFill>
                  <a:schemeClr val="tx2"/>
                </a:solidFill>
              </a:rPr>
              <a:t>concerns with a</a:t>
            </a:r>
          </a:p>
          <a:p>
            <a:r>
              <a:rPr lang="en-US" sz="2000" dirty="0">
                <a:solidFill>
                  <a:schemeClr val="tx2"/>
                </a:solidFill>
              </a:rPr>
              <a:t>Provider Partners</a:t>
            </a:r>
          </a:p>
          <a:p>
            <a:r>
              <a:rPr lang="en-US" sz="2000" dirty="0">
                <a:solidFill>
                  <a:schemeClr val="tx2"/>
                </a:solidFill>
              </a:rPr>
              <a:t>member. A Provider</a:t>
            </a:r>
          </a:p>
          <a:p>
            <a:r>
              <a:rPr lang="en-US" sz="2000" dirty="0">
                <a:solidFill>
                  <a:schemeClr val="tx2"/>
                </a:solidFill>
              </a:rPr>
              <a:t>Partners provider is on</a:t>
            </a:r>
          </a:p>
          <a:p>
            <a:r>
              <a:rPr lang="en-US" sz="2000" dirty="0">
                <a:solidFill>
                  <a:schemeClr val="tx2"/>
                </a:solidFill>
              </a:rPr>
              <a:t>call 24/7.</a:t>
            </a:r>
          </a:p>
        </p:txBody>
      </p:sp>
      <p:pic>
        <p:nvPicPr>
          <p:cNvPr id="3" name="Picture 2">
            <a:extLst>
              <a:ext uri="{FF2B5EF4-FFF2-40B4-BE49-F238E27FC236}">
                <a16:creationId xmlns:a16="http://schemas.microsoft.com/office/drawing/2014/main" id="{E8CF3BAA-1F52-2C67-8442-A023FA4665E4}"/>
              </a:ext>
            </a:extLst>
          </p:cNvPr>
          <p:cNvPicPr>
            <a:picLocks noChangeAspect="1"/>
          </p:cNvPicPr>
          <p:nvPr/>
        </p:nvPicPr>
        <p:blipFill>
          <a:blip r:embed="rId3"/>
          <a:stretch>
            <a:fillRect/>
          </a:stretch>
        </p:blipFill>
        <p:spPr>
          <a:xfrm>
            <a:off x="8226514" y="1025465"/>
            <a:ext cx="426757" cy="237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09D7CB-3D7D-42D4-9636-653BEA09B5F3}"/>
              </a:ext>
            </a:extLst>
          </p:cNvPr>
          <p:cNvSpPr>
            <a:spLocks noGrp="1"/>
          </p:cNvSpPr>
          <p:nvPr>
            <p:ph type="title"/>
          </p:nvPr>
        </p:nvSpPr>
        <p:spPr>
          <a:xfrm>
            <a:off x="838200" y="365125"/>
            <a:ext cx="6839309" cy="852821"/>
          </a:xfrm>
        </p:spPr>
        <p:txBody>
          <a:bodyPr/>
          <a:lstStyle/>
          <a:p>
            <a:r>
              <a:rPr lang="en-US" dirty="0"/>
              <a:t>Key Care Coordination Staff continued </a:t>
            </a:r>
          </a:p>
        </p:txBody>
      </p:sp>
      <p:sp>
        <p:nvSpPr>
          <p:cNvPr id="5" name="Text Placeholder 4">
            <a:extLst>
              <a:ext uri="{FF2B5EF4-FFF2-40B4-BE49-F238E27FC236}">
                <a16:creationId xmlns:a16="http://schemas.microsoft.com/office/drawing/2014/main" id="{95C70B7A-7C49-4FAB-A272-83716764B93D}"/>
              </a:ext>
            </a:extLst>
          </p:cNvPr>
          <p:cNvSpPr>
            <a:spLocks noGrp="1"/>
          </p:cNvSpPr>
          <p:nvPr>
            <p:ph type="body" sz="quarter" idx="13"/>
          </p:nvPr>
        </p:nvSpPr>
        <p:spPr>
          <a:xfrm>
            <a:off x="838200" y="2031970"/>
            <a:ext cx="8408613" cy="2794060"/>
          </a:xfrm>
        </p:spPr>
        <p:txBody>
          <a:bodyPr/>
          <a:lstStyle/>
          <a:p>
            <a:r>
              <a:rPr lang="en-US" dirty="0"/>
              <a:t>Provider Relations Team</a:t>
            </a:r>
          </a:p>
          <a:p>
            <a:pPr lvl="1"/>
            <a:r>
              <a:rPr lang="en-US" dirty="0"/>
              <a:t>Knowledgeable about covered benefits under Medicare,  Coordination of Benefits (COB) issues, MOC and  administrative processes</a:t>
            </a:r>
          </a:p>
          <a:p>
            <a:pPr lvl="1"/>
            <a:r>
              <a:rPr lang="en-US" dirty="0"/>
              <a:t>Support members by focusing on member experience and promoting positive facility and provider relationships.</a:t>
            </a:r>
          </a:p>
          <a:p>
            <a:endParaRPr lang="en-US" dirty="0"/>
          </a:p>
        </p:txBody>
      </p:sp>
      <p:sp>
        <p:nvSpPr>
          <p:cNvPr id="4" name="object 4"/>
          <p:cNvSpPr/>
          <p:nvPr/>
        </p:nvSpPr>
        <p:spPr>
          <a:xfrm>
            <a:off x="7313566" y="33798"/>
            <a:ext cx="4736592" cy="2368295"/>
          </a:xfrm>
          <a:prstGeom prst="rect">
            <a:avLst/>
          </a:prstGeom>
          <a:blipFill>
            <a:blip r:embed="rId2" cstate="print"/>
            <a:stretch>
              <a:fillRect/>
            </a:stretch>
          </a:blipFill>
        </p:spPr>
        <p:txBody>
          <a:bodyPr wrap="square" lIns="0" tIns="0" rIns="0" bIns="0" rtlCol="0"/>
          <a:lstStyle/>
          <a:p>
            <a:endParaRPr/>
          </a:p>
        </p:txBody>
      </p:sp>
      <p:pic>
        <p:nvPicPr>
          <p:cNvPr id="2" name="Picture 1">
            <a:extLst>
              <a:ext uri="{FF2B5EF4-FFF2-40B4-BE49-F238E27FC236}">
                <a16:creationId xmlns:a16="http://schemas.microsoft.com/office/drawing/2014/main" id="{6D7395D5-73D4-1998-B3F8-833F2C040C36}"/>
              </a:ext>
            </a:extLst>
          </p:cNvPr>
          <p:cNvPicPr>
            <a:picLocks noChangeAspect="1"/>
          </p:cNvPicPr>
          <p:nvPr/>
        </p:nvPicPr>
        <p:blipFill>
          <a:blip r:embed="rId3"/>
          <a:stretch>
            <a:fillRect/>
          </a:stretch>
        </p:blipFill>
        <p:spPr>
          <a:xfrm>
            <a:off x="8121619" y="890501"/>
            <a:ext cx="426757" cy="2377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554" y="292036"/>
            <a:ext cx="11371240" cy="505267"/>
          </a:xfrm>
          <a:prstGeom prst="rect">
            <a:avLst/>
          </a:prstGeom>
        </p:spPr>
        <p:txBody>
          <a:bodyPr vert="horz" wrap="square" lIns="0" tIns="12700" rIns="0" bIns="0" rtlCol="0">
            <a:spAutoFit/>
          </a:bodyPr>
          <a:lstStyle/>
          <a:p>
            <a:pPr marL="12700">
              <a:lnSpc>
                <a:spcPct val="100000"/>
              </a:lnSpc>
              <a:spcBef>
                <a:spcPts val="100"/>
              </a:spcBef>
            </a:pPr>
            <a:r>
              <a:rPr sz="3200" spc="-25" dirty="0">
                <a:solidFill>
                  <a:srgbClr val="002060"/>
                </a:solidFill>
              </a:rPr>
              <a:t>CMS </a:t>
            </a:r>
            <a:r>
              <a:rPr sz="3200" spc="-30" dirty="0">
                <a:solidFill>
                  <a:srgbClr val="002060"/>
                </a:solidFill>
              </a:rPr>
              <a:t>Care </a:t>
            </a:r>
            <a:r>
              <a:rPr sz="3200" spc="-35" dirty="0">
                <a:solidFill>
                  <a:srgbClr val="002060"/>
                </a:solidFill>
              </a:rPr>
              <a:t>Coordination </a:t>
            </a:r>
            <a:r>
              <a:rPr sz="3200" spc="-45" dirty="0">
                <a:solidFill>
                  <a:srgbClr val="002060"/>
                </a:solidFill>
              </a:rPr>
              <a:t>Requirements </a:t>
            </a:r>
            <a:r>
              <a:rPr sz="3200" spc="-15" dirty="0">
                <a:solidFill>
                  <a:srgbClr val="002060"/>
                </a:solidFill>
              </a:rPr>
              <a:t>and </a:t>
            </a:r>
            <a:r>
              <a:rPr sz="3200" spc="-45" dirty="0">
                <a:solidFill>
                  <a:srgbClr val="002060"/>
                </a:solidFill>
              </a:rPr>
              <a:t>P</a:t>
            </a:r>
            <a:r>
              <a:rPr lang="en-US" sz="3200" spc="-45" dirty="0">
                <a:solidFill>
                  <a:srgbClr val="002060"/>
                </a:solidFill>
              </a:rPr>
              <a:t>rovider Partners</a:t>
            </a:r>
            <a:r>
              <a:rPr sz="3200" spc="-340" dirty="0">
                <a:solidFill>
                  <a:srgbClr val="002060"/>
                </a:solidFill>
              </a:rPr>
              <a:t> </a:t>
            </a:r>
            <a:r>
              <a:rPr sz="3200" spc="-40" dirty="0">
                <a:solidFill>
                  <a:srgbClr val="002060"/>
                </a:solidFill>
              </a:rPr>
              <a:t>Approach</a:t>
            </a:r>
            <a:endParaRPr sz="3200" dirty="0">
              <a:solidFill>
                <a:srgbClr val="002060"/>
              </a:solidFill>
            </a:endParaRPr>
          </a:p>
        </p:txBody>
      </p:sp>
      <p:graphicFrame>
        <p:nvGraphicFramePr>
          <p:cNvPr id="4" name="object 4"/>
          <p:cNvGraphicFramePr>
            <a:graphicFrameLocks noGrp="1"/>
          </p:cNvGraphicFramePr>
          <p:nvPr>
            <p:extLst>
              <p:ext uri="{D42A27DB-BD31-4B8C-83A1-F6EECF244321}">
                <p14:modId xmlns:p14="http://schemas.microsoft.com/office/powerpoint/2010/main" val="3139433966"/>
              </p:ext>
            </p:extLst>
          </p:nvPr>
        </p:nvGraphicFramePr>
        <p:xfrm>
          <a:off x="537282" y="1048935"/>
          <a:ext cx="11159783" cy="4417036"/>
        </p:xfrm>
        <a:graphic>
          <a:graphicData uri="http://schemas.openxmlformats.org/drawingml/2006/table">
            <a:tbl>
              <a:tblPr firstRow="1" bandRow="1">
                <a:tableStyleId>{2D5ABB26-0587-4C30-8999-92F81FD0307C}</a:tableStyleId>
              </a:tblPr>
              <a:tblGrid>
                <a:gridCol w="1937345">
                  <a:extLst>
                    <a:ext uri="{9D8B030D-6E8A-4147-A177-3AD203B41FA5}">
                      <a16:colId xmlns:a16="http://schemas.microsoft.com/office/drawing/2014/main" val="20000"/>
                    </a:ext>
                  </a:extLst>
                </a:gridCol>
                <a:gridCol w="3126438">
                  <a:extLst>
                    <a:ext uri="{9D8B030D-6E8A-4147-A177-3AD203B41FA5}">
                      <a16:colId xmlns:a16="http://schemas.microsoft.com/office/drawing/2014/main" val="20001"/>
                    </a:ext>
                  </a:extLst>
                </a:gridCol>
                <a:gridCol w="6096000">
                  <a:extLst>
                    <a:ext uri="{9D8B030D-6E8A-4147-A177-3AD203B41FA5}">
                      <a16:colId xmlns:a16="http://schemas.microsoft.com/office/drawing/2014/main" val="20002"/>
                    </a:ext>
                  </a:extLst>
                </a:gridCol>
              </a:tblGrid>
              <a:tr h="381751">
                <a:tc gridSpan="2">
                  <a:txBody>
                    <a:bodyPr/>
                    <a:lstStyle/>
                    <a:p>
                      <a:pPr marL="91440">
                        <a:lnSpc>
                          <a:spcPct val="100000"/>
                        </a:lnSpc>
                        <a:spcBef>
                          <a:spcPts val="240"/>
                        </a:spcBef>
                      </a:pPr>
                      <a:r>
                        <a:rPr sz="1800" b="1" spc="-5" dirty="0">
                          <a:solidFill>
                            <a:srgbClr val="FFFFFF"/>
                          </a:solidFill>
                          <a:latin typeface="Calibri"/>
                          <a:cs typeface="Calibri"/>
                        </a:rPr>
                        <a:t>CMS MOC </a:t>
                      </a:r>
                      <a:r>
                        <a:rPr sz="1800" b="1" spc="-10" dirty="0">
                          <a:solidFill>
                            <a:srgbClr val="FFFFFF"/>
                          </a:solidFill>
                          <a:latin typeface="Calibri"/>
                          <a:cs typeface="Calibri"/>
                        </a:rPr>
                        <a:t>Regulatory</a:t>
                      </a:r>
                      <a:r>
                        <a:rPr sz="1800" b="1" spc="-15" dirty="0">
                          <a:solidFill>
                            <a:srgbClr val="FFFFFF"/>
                          </a:solidFill>
                          <a:latin typeface="Calibri"/>
                          <a:cs typeface="Calibri"/>
                        </a:rPr>
                        <a:t> </a:t>
                      </a:r>
                      <a:r>
                        <a:rPr sz="1800" b="1" spc="-10" dirty="0">
                          <a:solidFill>
                            <a:srgbClr val="FFFFFF"/>
                          </a:solidFill>
                          <a:latin typeface="Calibri"/>
                          <a:cs typeface="Calibri"/>
                        </a:rPr>
                        <a:t>Requirement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tc>
                  <a:txBody>
                    <a:bodyPr/>
                    <a:lstStyle/>
                    <a:p>
                      <a:pPr marL="92075">
                        <a:lnSpc>
                          <a:spcPct val="100000"/>
                        </a:lnSpc>
                        <a:spcBef>
                          <a:spcPts val="240"/>
                        </a:spcBef>
                      </a:pPr>
                      <a:r>
                        <a:rPr lang="en-US" sz="1800" b="1" spc="-5" dirty="0">
                          <a:solidFill>
                            <a:srgbClr val="FFFFFF"/>
                          </a:solidFill>
                          <a:latin typeface="Calibri"/>
                          <a:cs typeface="Calibri"/>
                        </a:rPr>
                        <a:t>Provider Partners </a:t>
                      </a:r>
                      <a:r>
                        <a:rPr sz="1800" b="1" spc="-5" dirty="0">
                          <a:solidFill>
                            <a:srgbClr val="FFFFFF"/>
                          </a:solidFill>
                          <a:latin typeface="Calibri"/>
                          <a:cs typeface="Calibri"/>
                        </a:rPr>
                        <a:t>MOC</a:t>
                      </a:r>
                      <a:r>
                        <a:rPr sz="1800" b="1" spc="20" dirty="0">
                          <a:solidFill>
                            <a:srgbClr val="FFFFFF"/>
                          </a:solidFill>
                          <a:latin typeface="Calibri"/>
                          <a:cs typeface="Calibri"/>
                        </a:rPr>
                        <a:t> </a:t>
                      </a:r>
                      <a:r>
                        <a:rPr sz="1800" b="1" spc="-5" dirty="0">
                          <a:solidFill>
                            <a:srgbClr val="FFFFFF"/>
                          </a:solidFill>
                          <a:latin typeface="Calibri"/>
                          <a:cs typeface="Calibri"/>
                        </a:rPr>
                        <a:t>Process</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1637533">
                <a:tc>
                  <a:txBody>
                    <a:bodyPr/>
                    <a:lstStyle/>
                    <a:p>
                      <a:pPr marL="91440" marR="629285" algn="l">
                        <a:lnSpc>
                          <a:spcPct val="100000"/>
                        </a:lnSpc>
                        <a:spcBef>
                          <a:spcPts val="240"/>
                        </a:spcBef>
                      </a:pPr>
                      <a:r>
                        <a:rPr sz="1800" b="1" spc="-5" dirty="0">
                          <a:latin typeface="Calibri"/>
                          <a:cs typeface="Calibri"/>
                        </a:rPr>
                        <a:t>Health </a:t>
                      </a:r>
                      <a:r>
                        <a:rPr sz="1800" b="1" spc="-10" dirty="0">
                          <a:latin typeface="Calibri"/>
                          <a:cs typeface="Calibri"/>
                        </a:rPr>
                        <a:t>Risk  </a:t>
                      </a:r>
                      <a:r>
                        <a:rPr sz="1800" b="1" dirty="0">
                          <a:latin typeface="Calibri"/>
                          <a:cs typeface="Calibri"/>
                        </a:rPr>
                        <a:t>As</a:t>
                      </a:r>
                      <a:r>
                        <a:rPr sz="1800" b="1" spc="-5" dirty="0">
                          <a:latin typeface="Calibri"/>
                          <a:cs typeface="Calibri"/>
                        </a:rPr>
                        <a:t>s</a:t>
                      </a:r>
                      <a:r>
                        <a:rPr sz="1800" b="1" spc="5" dirty="0">
                          <a:latin typeface="Calibri"/>
                          <a:cs typeface="Calibri"/>
                        </a:rPr>
                        <a:t>e</a:t>
                      </a:r>
                      <a:r>
                        <a:rPr sz="1800" b="1" spc="-5" dirty="0">
                          <a:latin typeface="Calibri"/>
                          <a:cs typeface="Calibri"/>
                        </a:rPr>
                        <a:t>s</a:t>
                      </a:r>
                      <a:r>
                        <a:rPr sz="1800" b="1" spc="5" dirty="0">
                          <a:latin typeface="Calibri"/>
                          <a:cs typeface="Calibri"/>
                        </a:rPr>
                        <a:t>s</a:t>
                      </a:r>
                      <a:r>
                        <a:rPr sz="1800" b="1" dirty="0">
                          <a:latin typeface="Calibri"/>
                          <a:cs typeface="Calibri"/>
                        </a:rPr>
                        <a:t>me</a:t>
                      </a:r>
                      <a:r>
                        <a:rPr sz="1800" b="1" spc="-20" dirty="0">
                          <a:latin typeface="Calibri"/>
                          <a:cs typeface="Calibri"/>
                        </a:rPr>
                        <a:t>n</a:t>
                      </a:r>
                      <a:r>
                        <a:rPr sz="1800" b="1" dirty="0">
                          <a:latin typeface="Calibri"/>
                          <a:cs typeface="Calibri"/>
                        </a:rPr>
                        <a:t>t  </a:t>
                      </a:r>
                      <a:r>
                        <a:rPr sz="1800" b="1" spc="-5" dirty="0">
                          <a:latin typeface="Calibri"/>
                          <a:cs typeface="Calibri"/>
                        </a:rPr>
                        <a:t>(HRA)</a:t>
                      </a:r>
                      <a:endParaRPr sz="1800" b="1" dirty="0">
                        <a:latin typeface="Calibri"/>
                        <a:cs typeface="Calibri"/>
                      </a:endParaRPr>
                    </a:p>
                    <a:p>
                      <a:pPr marL="91440" algn="l">
                        <a:lnSpc>
                          <a:spcPct val="100000"/>
                        </a:lnSpc>
                        <a:spcBef>
                          <a:spcPts val="5"/>
                        </a:spcBef>
                      </a:pPr>
                      <a:r>
                        <a:rPr sz="1800" dirty="0">
                          <a:solidFill>
                            <a:srgbClr val="C55A11"/>
                          </a:solidFill>
                          <a:latin typeface="Calibri"/>
                          <a:cs typeface="Calibri"/>
                        </a:rPr>
                        <a:t>§42 </a:t>
                      </a:r>
                      <a:r>
                        <a:rPr sz="1800" spc="-5" dirty="0">
                          <a:solidFill>
                            <a:srgbClr val="C55A11"/>
                          </a:solidFill>
                          <a:latin typeface="Calibri"/>
                          <a:cs typeface="Calibri"/>
                        </a:rPr>
                        <a:t>CFR</a:t>
                      </a:r>
                      <a:r>
                        <a:rPr sz="1800" spc="-20" dirty="0">
                          <a:solidFill>
                            <a:srgbClr val="C55A11"/>
                          </a:solidFill>
                          <a:latin typeface="Calibri"/>
                          <a:cs typeface="Calibri"/>
                        </a:rPr>
                        <a:t> </a:t>
                      </a:r>
                      <a:r>
                        <a:rPr sz="1800" spc="-5" dirty="0">
                          <a:solidFill>
                            <a:srgbClr val="C55A11"/>
                          </a:solidFill>
                          <a:latin typeface="Calibri"/>
                          <a:cs typeface="Calibri"/>
                        </a:rPr>
                        <a:t>(f)(1)(i)</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marR="102235">
                        <a:lnSpc>
                          <a:spcPct val="100000"/>
                        </a:lnSpc>
                        <a:spcBef>
                          <a:spcPts val="240"/>
                        </a:spcBef>
                      </a:pPr>
                      <a:r>
                        <a:rPr sz="1800" spc="-5" dirty="0">
                          <a:latin typeface="Calibri"/>
                          <a:cs typeface="Calibri"/>
                        </a:rPr>
                        <a:t>1)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a:t>
                      </a:r>
                      <a:r>
                        <a:rPr sz="1800" spc="-5" dirty="0">
                          <a:latin typeface="Calibri"/>
                          <a:cs typeface="Calibri"/>
                        </a:rPr>
                        <a:t>initial HRA within </a:t>
                      </a:r>
                      <a:r>
                        <a:rPr sz="1800" dirty="0">
                          <a:latin typeface="Calibri"/>
                          <a:cs typeface="Calibri"/>
                        </a:rPr>
                        <a:t>90 </a:t>
                      </a:r>
                      <a:r>
                        <a:rPr sz="1800" spc="-15" dirty="0">
                          <a:latin typeface="Calibri"/>
                          <a:cs typeface="Calibri"/>
                        </a:rPr>
                        <a:t>days </a:t>
                      </a:r>
                      <a:r>
                        <a:rPr sz="1800" spc="-5" dirty="0">
                          <a:latin typeface="Calibri"/>
                          <a:cs typeface="Calibri"/>
                        </a:rPr>
                        <a:t>of  enrollment </a:t>
                      </a:r>
                      <a:r>
                        <a:rPr sz="1800" dirty="0">
                          <a:latin typeface="Calibri"/>
                          <a:cs typeface="Calibri"/>
                        </a:rPr>
                        <a:t>and </a:t>
                      </a:r>
                      <a:r>
                        <a:rPr sz="1800" spc="-5" dirty="0">
                          <a:latin typeface="Calibri"/>
                          <a:cs typeface="Calibri"/>
                        </a:rPr>
                        <a:t>at least annually  </a:t>
                      </a:r>
                      <a:r>
                        <a:rPr sz="1800" spc="-10" dirty="0">
                          <a:latin typeface="Calibri"/>
                          <a:cs typeface="Calibri"/>
                        </a:rPr>
                        <a:t>thereafter </a:t>
                      </a:r>
                      <a:r>
                        <a:rPr sz="1800" spc="-5" dirty="0">
                          <a:latin typeface="Calibri"/>
                          <a:cs typeface="Calibri"/>
                        </a:rPr>
                        <a:t>within </a:t>
                      </a:r>
                      <a:r>
                        <a:rPr sz="1800" dirty="0">
                          <a:latin typeface="Calibri"/>
                          <a:cs typeface="Calibri"/>
                        </a:rPr>
                        <a:t>364 </a:t>
                      </a:r>
                      <a:r>
                        <a:rPr sz="1800" spc="-15" dirty="0">
                          <a:latin typeface="Calibri"/>
                          <a:cs typeface="Calibri"/>
                        </a:rPr>
                        <a:t>days </a:t>
                      </a:r>
                      <a:r>
                        <a:rPr sz="1800" spc="-5" dirty="0">
                          <a:latin typeface="Calibri"/>
                          <a:cs typeface="Calibri"/>
                        </a:rPr>
                        <a:t>of </a:t>
                      </a:r>
                      <a:r>
                        <a:rPr sz="1800" dirty="0">
                          <a:latin typeface="Calibri"/>
                          <a:cs typeface="Calibri"/>
                        </a:rPr>
                        <a:t>the  </a:t>
                      </a:r>
                      <a:r>
                        <a:rPr sz="1800" spc="-10" dirty="0">
                          <a:latin typeface="Calibri"/>
                          <a:cs typeface="Calibri"/>
                        </a:rPr>
                        <a:t>previous</a:t>
                      </a:r>
                      <a:r>
                        <a:rPr sz="1800" spc="10" dirty="0">
                          <a:latin typeface="Calibri"/>
                          <a:cs typeface="Calibri"/>
                        </a:rPr>
                        <a:t> </a:t>
                      </a:r>
                      <a:r>
                        <a:rPr sz="1800" spc="-5" dirty="0">
                          <a:latin typeface="Calibri"/>
                          <a:cs typeface="Calibri"/>
                        </a:rPr>
                        <a:t>HRA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baseline="0" dirty="0"/>
                        <a:t>Provider Partners NP or RNCC conduct a comprehensive HRA within 90 days of enrollment and at least annually thereafter. </a:t>
                      </a:r>
                    </a:p>
                    <a:p>
                      <a:pPr marL="285750" indent="-285750">
                        <a:buFont typeface="Arial" charset="0"/>
                        <a:buChar char="•"/>
                      </a:pPr>
                      <a:r>
                        <a:rPr lang="en-US" sz="1800" baseline="0" dirty="0"/>
                        <a:t>Interim assessments conducted as needed based on members’ condition.</a:t>
                      </a:r>
                    </a:p>
                    <a:p>
                      <a:pPr marL="285750" indent="-285750">
                        <a:buFont typeface="Arial" charset="0"/>
                        <a:buChar char="•"/>
                      </a:pPr>
                      <a:r>
                        <a:rPr lang="en-US" sz="1800" baseline="0" dirty="0"/>
                        <a:t>Member risk level assigned with each assessment and determines NP or RNCC visit frequency.</a:t>
                      </a:r>
                      <a:endParaRPr lang="en-US" sz="1800" dirty="0"/>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1102233">
                <a:tc>
                  <a:txBody>
                    <a:bodyPr/>
                    <a:lstStyle/>
                    <a:p>
                      <a:pPr marL="91440" marR="365125" algn="l">
                        <a:lnSpc>
                          <a:spcPct val="100000"/>
                        </a:lnSpc>
                        <a:spcBef>
                          <a:spcPts val="245"/>
                        </a:spcBef>
                      </a:pPr>
                      <a:r>
                        <a:rPr sz="1800" b="1" spc="-10" dirty="0">
                          <a:latin typeface="Calibri"/>
                          <a:cs typeface="Calibri"/>
                        </a:rPr>
                        <a:t>Individualized  Care </a:t>
                      </a:r>
                      <a:r>
                        <a:rPr sz="1800" b="1" spc="-5" dirty="0">
                          <a:latin typeface="Calibri"/>
                          <a:cs typeface="Calibri"/>
                        </a:rPr>
                        <a:t>Plan</a:t>
                      </a:r>
                      <a:r>
                        <a:rPr sz="1800" b="1" spc="-65" dirty="0">
                          <a:latin typeface="Calibri"/>
                          <a:cs typeface="Calibri"/>
                        </a:rPr>
                        <a:t> </a:t>
                      </a:r>
                      <a:r>
                        <a:rPr sz="1800" b="1" spc="-5" dirty="0">
                          <a:latin typeface="Calibri"/>
                          <a:cs typeface="Calibri"/>
                        </a:rPr>
                        <a:t>(ICP)</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25" dirty="0">
                          <a:solidFill>
                            <a:srgbClr val="C55A11"/>
                          </a:solidFill>
                          <a:latin typeface="Calibri"/>
                          <a:cs typeface="Calibri"/>
                        </a:rPr>
                        <a:t> </a:t>
                      </a:r>
                      <a:r>
                        <a:rPr sz="1800" spc="-5" dirty="0">
                          <a:solidFill>
                            <a:srgbClr val="C55A11"/>
                          </a:solidFill>
                          <a:latin typeface="Calibri"/>
                          <a:cs typeface="Calibri"/>
                        </a:rPr>
                        <a:t>(f)(1)(ii)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1440" marR="318135">
                        <a:lnSpc>
                          <a:spcPct val="100000"/>
                        </a:lnSpc>
                        <a:spcBef>
                          <a:spcPts val="245"/>
                        </a:spcBef>
                      </a:pPr>
                      <a:r>
                        <a:rPr sz="1800" dirty="0">
                          <a:latin typeface="Calibri"/>
                          <a:cs typeface="Calibri"/>
                        </a:rPr>
                        <a:t>2) </a:t>
                      </a:r>
                      <a:r>
                        <a:rPr sz="1800" u="heavy" dirty="0">
                          <a:uFill>
                            <a:solidFill>
                              <a:srgbClr val="000000"/>
                            </a:solidFill>
                          </a:uFill>
                          <a:latin typeface="Calibri"/>
                          <a:cs typeface="Calibri"/>
                        </a:rPr>
                        <a:t>All</a:t>
                      </a:r>
                      <a:r>
                        <a:rPr sz="1800" dirty="0">
                          <a:latin typeface="Calibri"/>
                          <a:cs typeface="Calibri"/>
                        </a:rPr>
                        <a:t> </a:t>
                      </a:r>
                      <a:r>
                        <a:rPr sz="1800" spc="-5" dirty="0">
                          <a:latin typeface="Calibri"/>
                          <a:cs typeface="Calibri"/>
                        </a:rPr>
                        <a:t>SNP members must</a:t>
                      </a:r>
                      <a:r>
                        <a:rPr sz="1800" spc="-70" dirty="0">
                          <a:latin typeface="Calibri"/>
                          <a:cs typeface="Calibri"/>
                        </a:rPr>
                        <a:t> </a:t>
                      </a:r>
                      <a:r>
                        <a:rPr sz="1800" spc="-10" dirty="0">
                          <a:latin typeface="Calibri"/>
                          <a:cs typeface="Calibri"/>
                        </a:rPr>
                        <a:t>have </a:t>
                      </a:r>
                      <a:r>
                        <a:rPr sz="1800" dirty="0">
                          <a:latin typeface="Calibri"/>
                          <a:cs typeface="Calibri"/>
                        </a:rPr>
                        <a:t>an ICP </a:t>
                      </a:r>
                      <a:r>
                        <a:rPr sz="1800" spc="-5" dirty="0">
                          <a:latin typeface="Calibri"/>
                          <a:cs typeface="Calibri"/>
                        </a:rPr>
                        <a:t>based on </a:t>
                      </a:r>
                      <a:r>
                        <a:rPr sz="1800" dirty="0">
                          <a:latin typeface="Calibri"/>
                          <a:cs typeface="Calibri"/>
                        </a:rPr>
                        <a:t>the needs </a:t>
                      </a:r>
                      <a:r>
                        <a:rPr sz="1800" spc="-5" dirty="0">
                          <a:latin typeface="Calibri"/>
                          <a:cs typeface="Calibri"/>
                        </a:rPr>
                        <a:t>identified in </a:t>
                      </a:r>
                      <a:r>
                        <a:rPr sz="1800" dirty="0">
                          <a:latin typeface="Calibri"/>
                          <a:cs typeface="Calibri"/>
                        </a:rPr>
                        <a:t>the</a:t>
                      </a:r>
                      <a:r>
                        <a:rPr sz="1800" spc="25" dirty="0">
                          <a:latin typeface="Calibri"/>
                          <a:cs typeface="Calibri"/>
                        </a:rPr>
                        <a:t> </a:t>
                      </a:r>
                      <a:r>
                        <a:rPr sz="1800" spc="-5" dirty="0">
                          <a:latin typeface="Calibri"/>
                          <a:cs typeface="Calibri"/>
                        </a:rPr>
                        <a:t>HRA</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85750" indent="-285750">
                        <a:buFont typeface="Arial" charset="0"/>
                        <a:buChar char="•"/>
                      </a:pPr>
                      <a:r>
                        <a:rPr lang="en-US" sz="1800" dirty="0"/>
                        <a:t>NP/RNCC develops member’s ICP after</a:t>
                      </a:r>
                      <a:r>
                        <a:rPr lang="en-US" sz="1800" baseline="0" dirty="0"/>
                        <a:t> completing the </a:t>
                      </a:r>
                      <a:r>
                        <a:rPr lang="en-US" sz="1800" baseline="0" dirty="0" err="1"/>
                        <a:t>HRA</a:t>
                      </a:r>
                      <a:r>
                        <a:rPr lang="en-US" sz="1800" baseline="0" dirty="0"/>
                        <a:t> in the same member visit.</a:t>
                      </a:r>
                    </a:p>
                    <a:p>
                      <a:pPr marL="285750" indent="-285750">
                        <a:buFont typeface="Arial" charset="0"/>
                        <a:buChar char="•"/>
                      </a:pPr>
                      <a:r>
                        <a:rPr lang="en-US" sz="1800" baseline="0" dirty="0"/>
                        <a:t>ICPs reviewed/revised based on members’ goals and condition.</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1230490">
                <a:tc>
                  <a:txBody>
                    <a:bodyPr/>
                    <a:lstStyle/>
                    <a:p>
                      <a:pPr marL="91440" algn="l">
                        <a:lnSpc>
                          <a:spcPct val="100000"/>
                        </a:lnSpc>
                        <a:spcBef>
                          <a:spcPts val="245"/>
                        </a:spcBef>
                      </a:pPr>
                      <a:r>
                        <a:rPr sz="1800" b="1" spc="-10" dirty="0">
                          <a:latin typeface="Calibri"/>
                          <a:cs typeface="Calibri"/>
                        </a:rPr>
                        <a:t>Interdisciplinary</a:t>
                      </a:r>
                      <a:endParaRPr sz="1800" b="1" dirty="0">
                        <a:latin typeface="Calibri"/>
                        <a:cs typeface="Calibri"/>
                      </a:endParaRPr>
                    </a:p>
                    <a:p>
                      <a:pPr marL="91440" algn="l">
                        <a:lnSpc>
                          <a:spcPct val="100000"/>
                        </a:lnSpc>
                        <a:spcBef>
                          <a:spcPts val="5"/>
                        </a:spcBef>
                      </a:pPr>
                      <a:r>
                        <a:rPr sz="1800" b="1" spc="-10" dirty="0">
                          <a:latin typeface="Calibri"/>
                          <a:cs typeface="Calibri"/>
                        </a:rPr>
                        <a:t>Care </a:t>
                      </a:r>
                      <a:r>
                        <a:rPr sz="1800" b="1" spc="-40" dirty="0">
                          <a:latin typeface="Calibri"/>
                          <a:cs typeface="Calibri"/>
                        </a:rPr>
                        <a:t>Team</a:t>
                      </a:r>
                      <a:r>
                        <a:rPr sz="1800" b="1" spc="-5" dirty="0">
                          <a:latin typeface="Calibri"/>
                          <a:cs typeface="Calibri"/>
                        </a:rPr>
                        <a:t> (ICT)</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30" dirty="0">
                          <a:solidFill>
                            <a:srgbClr val="C55A11"/>
                          </a:solidFill>
                          <a:latin typeface="Calibri"/>
                          <a:cs typeface="Calibri"/>
                        </a:rPr>
                        <a:t> </a:t>
                      </a:r>
                      <a:r>
                        <a:rPr sz="1800" spc="-5" dirty="0">
                          <a:solidFill>
                            <a:srgbClr val="C55A11"/>
                          </a:solidFill>
                          <a:latin typeface="Calibri"/>
                          <a:cs typeface="Calibri"/>
                        </a:rPr>
                        <a:t>(f)(1)(iii)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1440" marR="299720">
                        <a:lnSpc>
                          <a:spcPct val="100000"/>
                        </a:lnSpc>
                        <a:spcBef>
                          <a:spcPts val="245"/>
                        </a:spcBef>
                      </a:pPr>
                      <a:r>
                        <a:rPr sz="1800" dirty="0">
                          <a:latin typeface="Calibri"/>
                          <a:cs typeface="Calibri"/>
                        </a:rPr>
                        <a:t>3)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ICT </a:t>
                      </a:r>
                      <a:r>
                        <a:rPr sz="1800" spc="-5" dirty="0">
                          <a:latin typeface="Calibri"/>
                          <a:cs typeface="Calibri"/>
                        </a:rPr>
                        <a:t>that </a:t>
                      </a:r>
                      <a:r>
                        <a:rPr sz="1800" spc="-15" dirty="0">
                          <a:latin typeface="Calibri"/>
                          <a:cs typeface="Calibri"/>
                        </a:rPr>
                        <a:t>collaborates </a:t>
                      </a:r>
                      <a:r>
                        <a:rPr sz="1800" spc="-5" dirty="0">
                          <a:latin typeface="Calibri"/>
                          <a:cs typeface="Calibri"/>
                        </a:rPr>
                        <a:t>in </a:t>
                      </a:r>
                      <a:r>
                        <a:rPr sz="1800" spc="-15" dirty="0">
                          <a:latin typeface="Calibri"/>
                          <a:cs typeface="Calibri"/>
                        </a:rPr>
                        <a:t>care </a:t>
                      </a:r>
                      <a:r>
                        <a:rPr sz="1800" spc="-5" dirty="0">
                          <a:latin typeface="Calibri"/>
                          <a:cs typeface="Calibri"/>
                        </a:rPr>
                        <a:t>plan development </a:t>
                      </a:r>
                      <a:r>
                        <a:rPr sz="1800" dirty="0">
                          <a:latin typeface="Calibri"/>
                          <a:cs typeface="Calibri"/>
                        </a:rPr>
                        <a:t>and </a:t>
                      </a:r>
                      <a:r>
                        <a:rPr sz="1800" spc="-5" dirty="0">
                          <a:latin typeface="Calibri"/>
                          <a:cs typeface="Calibri"/>
                        </a:rPr>
                        <a:t>implementation</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dirty="0"/>
                        <a:t>The NP and the RNCC are the “hub”</a:t>
                      </a:r>
                      <a:r>
                        <a:rPr lang="en-US" sz="1800" baseline="0" dirty="0"/>
                        <a:t> of each member’s ICT and coordinates communications with other participants.</a:t>
                      </a:r>
                    </a:p>
                    <a:p>
                      <a:pPr marL="285750" indent="-285750">
                        <a:buFont typeface="Arial" charset="0"/>
                        <a:buChar char="•"/>
                      </a:pPr>
                      <a:r>
                        <a:rPr lang="en-US" sz="1800" baseline="0" dirty="0"/>
                        <a:t>The NP or RNCC will talk to you about the member’s HRA results and care plan along with revisions and updates.</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5" name="object 5"/>
          <p:cNvSpPr/>
          <p:nvPr/>
        </p:nvSpPr>
        <p:spPr>
          <a:xfrm>
            <a:off x="213008" y="5739670"/>
            <a:ext cx="763905" cy="676910"/>
          </a:xfrm>
          <a:custGeom>
            <a:avLst/>
            <a:gdLst/>
            <a:ahLst/>
            <a:cxnLst/>
            <a:rect l="l" t="t" r="r" b="b"/>
            <a:pathLst>
              <a:path w="763905" h="676910">
                <a:moveTo>
                  <a:pt x="763524" y="258457"/>
                </a:moveTo>
                <a:lnTo>
                  <a:pt x="0" y="258457"/>
                </a:lnTo>
                <a:lnTo>
                  <a:pt x="235940" y="418198"/>
                </a:lnTo>
                <a:lnTo>
                  <a:pt x="145821" y="676656"/>
                </a:lnTo>
                <a:lnTo>
                  <a:pt x="381762" y="516915"/>
                </a:lnTo>
                <a:lnTo>
                  <a:pt x="562004" y="516915"/>
                </a:lnTo>
                <a:lnTo>
                  <a:pt x="527583" y="418198"/>
                </a:lnTo>
                <a:lnTo>
                  <a:pt x="763524" y="258457"/>
                </a:lnTo>
                <a:close/>
              </a:path>
              <a:path w="763905" h="676910">
                <a:moveTo>
                  <a:pt x="562004" y="516915"/>
                </a:moveTo>
                <a:lnTo>
                  <a:pt x="381762" y="516915"/>
                </a:lnTo>
                <a:lnTo>
                  <a:pt x="617702" y="676656"/>
                </a:lnTo>
                <a:lnTo>
                  <a:pt x="562004" y="516915"/>
                </a:lnTo>
                <a:close/>
              </a:path>
              <a:path w="763905" h="676910">
                <a:moveTo>
                  <a:pt x="381762" y="0"/>
                </a:moveTo>
                <a:lnTo>
                  <a:pt x="291642" y="258457"/>
                </a:lnTo>
                <a:lnTo>
                  <a:pt x="471881" y="258457"/>
                </a:lnTo>
                <a:lnTo>
                  <a:pt x="381762" y="0"/>
                </a:lnTo>
                <a:close/>
              </a:path>
            </a:pathLst>
          </a:custGeom>
          <a:solidFill>
            <a:srgbClr val="FFC000"/>
          </a:solidFill>
        </p:spPr>
        <p:txBody>
          <a:bodyPr wrap="square" lIns="0" tIns="0" rIns="0" bIns="0" rtlCol="0"/>
          <a:lstStyle/>
          <a:p>
            <a:endParaRPr/>
          </a:p>
        </p:txBody>
      </p:sp>
      <p:sp>
        <p:nvSpPr>
          <p:cNvPr id="6" name="object 6"/>
          <p:cNvSpPr/>
          <p:nvPr/>
        </p:nvSpPr>
        <p:spPr>
          <a:xfrm>
            <a:off x="214111" y="5739670"/>
            <a:ext cx="763905" cy="676910"/>
          </a:xfrm>
          <a:custGeom>
            <a:avLst/>
            <a:gdLst/>
            <a:ahLst/>
            <a:cxnLst/>
            <a:rect l="l" t="t" r="r" b="b"/>
            <a:pathLst>
              <a:path w="763905" h="676910">
                <a:moveTo>
                  <a:pt x="0" y="258457"/>
                </a:moveTo>
                <a:lnTo>
                  <a:pt x="291642" y="258457"/>
                </a:lnTo>
                <a:lnTo>
                  <a:pt x="381762" y="0"/>
                </a:lnTo>
                <a:lnTo>
                  <a:pt x="471881" y="258457"/>
                </a:lnTo>
                <a:lnTo>
                  <a:pt x="763524" y="258457"/>
                </a:lnTo>
                <a:lnTo>
                  <a:pt x="527583" y="418198"/>
                </a:lnTo>
                <a:lnTo>
                  <a:pt x="617702" y="676656"/>
                </a:lnTo>
                <a:lnTo>
                  <a:pt x="381762" y="516915"/>
                </a:lnTo>
                <a:lnTo>
                  <a:pt x="145821" y="676656"/>
                </a:lnTo>
                <a:lnTo>
                  <a:pt x="235940" y="418198"/>
                </a:lnTo>
                <a:lnTo>
                  <a:pt x="0" y="258457"/>
                </a:lnTo>
                <a:close/>
              </a:path>
            </a:pathLst>
          </a:custGeom>
          <a:ln w="12191">
            <a:solidFill>
              <a:srgbClr val="FFC000"/>
            </a:solidFill>
          </a:ln>
        </p:spPr>
        <p:txBody>
          <a:bodyPr wrap="square" lIns="0" tIns="0" rIns="0" bIns="0" rtlCol="0"/>
          <a:lstStyle/>
          <a:p>
            <a:endParaRPr/>
          </a:p>
        </p:txBody>
      </p:sp>
      <p:sp>
        <p:nvSpPr>
          <p:cNvPr id="7" name="object 7"/>
          <p:cNvSpPr txBox="1"/>
          <p:nvPr/>
        </p:nvSpPr>
        <p:spPr>
          <a:xfrm>
            <a:off x="1081669" y="5787562"/>
            <a:ext cx="7762338" cy="629018"/>
          </a:xfrm>
          <a:prstGeom prst="rect">
            <a:avLst/>
          </a:prstGeom>
        </p:spPr>
        <p:txBody>
          <a:bodyPr vert="horz" wrap="square" lIns="0" tIns="13335" rIns="0" bIns="0" rtlCol="0">
            <a:spAutoFit/>
          </a:bodyPr>
          <a:lstStyle/>
          <a:p>
            <a:pPr marL="12700">
              <a:lnSpc>
                <a:spcPct val="100000"/>
              </a:lnSpc>
              <a:spcBef>
                <a:spcPts val="105"/>
              </a:spcBef>
            </a:pPr>
            <a:r>
              <a:rPr sz="2000" dirty="0">
                <a:solidFill>
                  <a:schemeClr val="tx1">
                    <a:lumMod val="85000"/>
                    <a:lumOff val="15000"/>
                  </a:schemeClr>
                </a:solidFill>
                <a:latin typeface="Calibri"/>
                <a:cs typeface="Calibri"/>
              </a:rPr>
              <a:t>All of these </a:t>
            </a:r>
            <a:r>
              <a:rPr sz="2000" spc="-5" dirty="0">
                <a:solidFill>
                  <a:schemeClr val="tx1">
                    <a:lumMod val="85000"/>
                    <a:lumOff val="15000"/>
                  </a:schemeClr>
                </a:solidFill>
                <a:latin typeface="Calibri"/>
                <a:cs typeface="Calibri"/>
              </a:rPr>
              <a:t>activities </a:t>
            </a:r>
            <a:r>
              <a:rPr sz="2000" spc="-10" dirty="0">
                <a:solidFill>
                  <a:schemeClr val="tx1">
                    <a:lumMod val="85000"/>
                    <a:lumOff val="15000"/>
                  </a:schemeClr>
                </a:solidFill>
                <a:latin typeface="Calibri"/>
                <a:cs typeface="Calibri"/>
              </a:rPr>
              <a:t>are </a:t>
            </a:r>
            <a:r>
              <a:rPr sz="2000" spc="-5" dirty="0">
                <a:solidFill>
                  <a:schemeClr val="tx1">
                    <a:lumMod val="85000"/>
                    <a:lumOff val="15000"/>
                  </a:schemeClr>
                </a:solidFill>
                <a:latin typeface="Calibri"/>
                <a:cs typeface="Calibri"/>
              </a:rPr>
              <a:t>documented </a:t>
            </a:r>
            <a:r>
              <a:rPr sz="2000" spc="-10" dirty="0">
                <a:solidFill>
                  <a:schemeClr val="tx1">
                    <a:lumMod val="85000"/>
                    <a:lumOff val="15000"/>
                  </a:schemeClr>
                </a:solidFill>
                <a:latin typeface="Calibri"/>
                <a:cs typeface="Calibri"/>
              </a:rPr>
              <a:t>centrally </a:t>
            </a:r>
            <a:r>
              <a:rPr sz="2000" dirty="0">
                <a:solidFill>
                  <a:schemeClr val="tx1">
                    <a:lumMod val="85000"/>
                    <a:lumOff val="15000"/>
                  </a:schemeClr>
                </a:solidFill>
                <a:latin typeface="Calibri"/>
                <a:cs typeface="Calibri"/>
              </a:rPr>
              <a:t>in</a:t>
            </a:r>
            <a:r>
              <a:rPr sz="2000" spc="35" dirty="0">
                <a:solidFill>
                  <a:schemeClr val="tx1">
                    <a:lumMod val="85000"/>
                    <a:lumOff val="15000"/>
                  </a:schemeClr>
                </a:solidFill>
                <a:latin typeface="Calibri"/>
                <a:cs typeface="Calibri"/>
              </a:rPr>
              <a:t> </a:t>
            </a:r>
            <a:r>
              <a:rPr sz="2000" dirty="0">
                <a:solidFill>
                  <a:schemeClr val="tx1">
                    <a:lumMod val="85000"/>
                    <a:lumOff val="15000"/>
                  </a:schemeClr>
                </a:solidFill>
                <a:latin typeface="Calibri"/>
                <a:cs typeface="Calibri"/>
              </a:rPr>
              <a:t>the</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member’s </a:t>
            </a:r>
            <a:r>
              <a:rPr sz="2000" dirty="0">
                <a:solidFill>
                  <a:schemeClr val="tx1">
                    <a:lumMod val="85000"/>
                    <a:lumOff val="15000"/>
                  </a:schemeClr>
                </a:solidFill>
                <a:latin typeface="Calibri"/>
                <a:cs typeface="Calibri"/>
              </a:rPr>
              <a:t>chart </a:t>
            </a:r>
            <a:r>
              <a:rPr sz="2000" spc="-15" dirty="0">
                <a:solidFill>
                  <a:schemeClr val="tx1">
                    <a:lumMod val="85000"/>
                    <a:lumOff val="15000"/>
                  </a:schemeClr>
                </a:solidFill>
                <a:latin typeface="Calibri"/>
                <a:cs typeface="Calibri"/>
              </a:rPr>
              <a:t>at </a:t>
            </a:r>
            <a:r>
              <a:rPr sz="2000" dirty="0">
                <a:solidFill>
                  <a:schemeClr val="tx1">
                    <a:lumMod val="85000"/>
                    <a:lumOff val="15000"/>
                  </a:schemeClr>
                </a:solidFill>
                <a:latin typeface="Calibri"/>
                <a:cs typeface="Calibri"/>
              </a:rPr>
              <a:t>the </a:t>
            </a:r>
            <a:r>
              <a:rPr sz="2000" spc="-5" dirty="0">
                <a:solidFill>
                  <a:schemeClr val="tx1">
                    <a:lumMod val="85000"/>
                    <a:lumOff val="15000"/>
                  </a:schemeClr>
                </a:solidFill>
                <a:latin typeface="Calibri"/>
                <a:cs typeface="Calibri"/>
              </a:rPr>
              <a:t>facility </a:t>
            </a:r>
            <a:r>
              <a:rPr sz="2000" dirty="0">
                <a:solidFill>
                  <a:schemeClr val="tx1">
                    <a:lumMod val="85000"/>
                    <a:lumOff val="15000"/>
                  </a:schemeClr>
                </a:solidFill>
                <a:latin typeface="Calibri"/>
                <a:cs typeface="Calibri"/>
              </a:rPr>
              <a:t>as </a:t>
            </a:r>
            <a:r>
              <a:rPr sz="2000" spc="-10" dirty="0">
                <a:solidFill>
                  <a:schemeClr val="tx1">
                    <a:lumMod val="85000"/>
                    <a:lumOff val="15000"/>
                  </a:schemeClr>
                </a:solidFill>
                <a:latin typeface="Calibri"/>
                <a:cs typeface="Calibri"/>
              </a:rPr>
              <a:t>well </a:t>
            </a:r>
            <a:r>
              <a:rPr sz="2000" dirty="0">
                <a:solidFill>
                  <a:schemeClr val="tx1">
                    <a:lumMod val="85000"/>
                    <a:lumOff val="15000"/>
                  </a:schemeClr>
                </a:solidFill>
                <a:latin typeface="Calibri"/>
                <a:cs typeface="Calibri"/>
              </a:rPr>
              <a:t>as in</a:t>
            </a:r>
            <a:r>
              <a:rPr lang="en-US" sz="2000" dirty="0">
                <a:solidFill>
                  <a:schemeClr val="tx1">
                    <a:lumMod val="85000"/>
                    <a:lumOff val="15000"/>
                  </a:schemeClr>
                </a:solidFill>
                <a:latin typeface="Calibri"/>
                <a:cs typeface="Calibri"/>
              </a:rPr>
              <a:t> the </a:t>
            </a:r>
            <a:r>
              <a:rPr sz="2000" spc="-15" dirty="0">
                <a:solidFill>
                  <a:schemeClr val="tx1">
                    <a:lumMod val="85000"/>
                    <a:lumOff val="15000"/>
                  </a:schemeClr>
                </a:solidFill>
                <a:latin typeface="Calibri"/>
                <a:cs typeface="Calibri"/>
              </a:rPr>
              <a:t>P</a:t>
            </a:r>
            <a:r>
              <a:rPr lang="en-US" sz="2000" spc="-15" dirty="0">
                <a:solidFill>
                  <a:schemeClr val="tx1">
                    <a:lumMod val="85000"/>
                    <a:lumOff val="15000"/>
                  </a:schemeClr>
                </a:solidFill>
                <a:latin typeface="Calibri"/>
                <a:cs typeface="Calibri"/>
              </a:rPr>
              <a:t>rovider Partners</a:t>
            </a:r>
            <a:r>
              <a:rPr sz="2000" spc="85" dirty="0">
                <a:solidFill>
                  <a:schemeClr val="tx1">
                    <a:lumMod val="85000"/>
                    <a:lumOff val="15000"/>
                  </a:schemeClr>
                </a:solidFill>
                <a:latin typeface="Calibri"/>
                <a:cs typeface="Calibri"/>
              </a:rPr>
              <a:t> </a:t>
            </a:r>
            <a:r>
              <a:rPr sz="2000" spc="-10" dirty="0">
                <a:solidFill>
                  <a:schemeClr val="tx1">
                    <a:lumMod val="85000"/>
                    <a:lumOff val="15000"/>
                  </a:schemeClr>
                </a:solidFill>
                <a:latin typeface="Calibri"/>
                <a:cs typeface="Calibri"/>
              </a:rPr>
              <a:t>electronic</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medical </a:t>
            </a:r>
            <a:r>
              <a:rPr sz="2000" spc="-15" dirty="0">
                <a:solidFill>
                  <a:schemeClr val="tx1">
                    <a:lumMod val="85000"/>
                    <a:lumOff val="15000"/>
                  </a:schemeClr>
                </a:solidFill>
                <a:latin typeface="Calibri"/>
                <a:cs typeface="Calibri"/>
              </a:rPr>
              <a:t>record.</a:t>
            </a:r>
            <a:endParaRPr sz="2000" dirty="0">
              <a:solidFill>
                <a:schemeClr val="tx1">
                  <a:lumMod val="85000"/>
                  <a:lumOff val="15000"/>
                </a:schemeClr>
              </a:solidFill>
              <a:latin typeface="Calibri"/>
              <a:cs typeface="Calibri"/>
            </a:endParaRPr>
          </a:p>
        </p:txBody>
      </p:sp>
      <p:pic>
        <p:nvPicPr>
          <p:cNvPr id="8" name="Picture 7" descr="A logo for a company&#10;&#10;Description automatically generated">
            <a:extLst>
              <a:ext uri="{FF2B5EF4-FFF2-40B4-BE49-F238E27FC236}">
                <a16:creationId xmlns:a16="http://schemas.microsoft.com/office/drawing/2014/main" id="{AEFAAD1C-4A6A-C3C6-E928-575A2A8A7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04" y="5691499"/>
            <a:ext cx="1875653" cy="10542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282397" y="5599534"/>
            <a:ext cx="763905" cy="676910"/>
          </a:xfrm>
          <a:custGeom>
            <a:avLst/>
            <a:gdLst/>
            <a:ahLst/>
            <a:cxnLst/>
            <a:rect l="l" t="t" r="r" b="b"/>
            <a:pathLst>
              <a:path w="763905" h="676910">
                <a:moveTo>
                  <a:pt x="763524" y="258444"/>
                </a:moveTo>
                <a:lnTo>
                  <a:pt x="0" y="258444"/>
                </a:lnTo>
                <a:lnTo>
                  <a:pt x="235940" y="418198"/>
                </a:lnTo>
                <a:lnTo>
                  <a:pt x="145821" y="676655"/>
                </a:lnTo>
                <a:lnTo>
                  <a:pt x="381762" y="516915"/>
                </a:lnTo>
                <a:lnTo>
                  <a:pt x="562004" y="516915"/>
                </a:lnTo>
                <a:lnTo>
                  <a:pt x="527583" y="418198"/>
                </a:lnTo>
                <a:lnTo>
                  <a:pt x="763524" y="258444"/>
                </a:lnTo>
                <a:close/>
              </a:path>
              <a:path w="763905" h="676910">
                <a:moveTo>
                  <a:pt x="562004" y="516915"/>
                </a:moveTo>
                <a:lnTo>
                  <a:pt x="381762" y="516915"/>
                </a:lnTo>
                <a:lnTo>
                  <a:pt x="617702" y="676655"/>
                </a:lnTo>
                <a:lnTo>
                  <a:pt x="562004" y="516915"/>
                </a:lnTo>
                <a:close/>
              </a:path>
              <a:path w="763905" h="676910">
                <a:moveTo>
                  <a:pt x="381762" y="0"/>
                </a:moveTo>
                <a:lnTo>
                  <a:pt x="291642" y="258444"/>
                </a:lnTo>
                <a:lnTo>
                  <a:pt x="471881" y="258444"/>
                </a:lnTo>
                <a:lnTo>
                  <a:pt x="381762" y="0"/>
                </a:lnTo>
                <a:close/>
              </a:path>
            </a:pathLst>
          </a:custGeom>
          <a:solidFill>
            <a:srgbClr val="FFC000"/>
          </a:solidFill>
        </p:spPr>
        <p:txBody>
          <a:bodyPr wrap="square" lIns="0" tIns="0" rIns="0" bIns="0" rtlCol="0"/>
          <a:lstStyle/>
          <a:p>
            <a:endParaRPr/>
          </a:p>
        </p:txBody>
      </p:sp>
      <p:sp>
        <p:nvSpPr>
          <p:cNvPr id="9" name="object 9"/>
          <p:cNvSpPr txBox="1"/>
          <p:nvPr/>
        </p:nvSpPr>
        <p:spPr>
          <a:xfrm>
            <a:off x="3177875" y="5709622"/>
            <a:ext cx="6183088" cy="566822"/>
          </a:xfrm>
          <a:prstGeom prst="rect">
            <a:avLst/>
          </a:prstGeom>
        </p:spPr>
        <p:txBody>
          <a:bodyPr vert="horz" wrap="square" lIns="0" tIns="12700" rIns="0" bIns="0" rtlCol="0">
            <a:spAutoFit/>
          </a:bodyPr>
          <a:lstStyle/>
          <a:p>
            <a:r>
              <a:rPr lang="en-US" dirty="0">
                <a:solidFill>
                  <a:schemeClr val="tx2"/>
                </a:solidFill>
              </a:rPr>
              <a:t>NP or RNCC may contact you for assistance with the assessment especially if the member is cognitively impaired.</a:t>
            </a:r>
          </a:p>
        </p:txBody>
      </p:sp>
      <p:sp>
        <p:nvSpPr>
          <p:cNvPr id="13" name="Title 12">
            <a:extLst>
              <a:ext uri="{FF2B5EF4-FFF2-40B4-BE49-F238E27FC236}">
                <a16:creationId xmlns:a16="http://schemas.microsoft.com/office/drawing/2014/main" id="{4D92ECF9-7BBC-46E9-A43C-4C8AF4CB6F85}"/>
              </a:ext>
            </a:extLst>
          </p:cNvPr>
          <p:cNvSpPr>
            <a:spLocks noGrp="1"/>
          </p:cNvSpPr>
          <p:nvPr>
            <p:ph type="title"/>
          </p:nvPr>
        </p:nvSpPr>
        <p:spPr/>
        <p:txBody>
          <a:bodyPr/>
          <a:lstStyle/>
          <a:p>
            <a:r>
              <a:rPr lang="en-US" dirty="0"/>
              <a:t>Health Risk Assessment (HRA)</a:t>
            </a:r>
          </a:p>
        </p:txBody>
      </p:sp>
      <p:sp>
        <p:nvSpPr>
          <p:cNvPr id="14" name="Text Placeholder 13">
            <a:extLst>
              <a:ext uri="{FF2B5EF4-FFF2-40B4-BE49-F238E27FC236}">
                <a16:creationId xmlns:a16="http://schemas.microsoft.com/office/drawing/2014/main" id="{E8363BB5-89C0-403B-8B10-AE8BF0B12F56}"/>
              </a:ext>
            </a:extLst>
          </p:cNvPr>
          <p:cNvSpPr>
            <a:spLocks noGrp="1"/>
          </p:cNvSpPr>
          <p:nvPr>
            <p:ph type="body" sz="quarter" idx="13"/>
          </p:nvPr>
        </p:nvSpPr>
        <p:spPr>
          <a:xfrm>
            <a:off x="838199" y="1364587"/>
            <a:ext cx="9908689" cy="3978218"/>
          </a:xfrm>
        </p:spPr>
        <p:txBody>
          <a:bodyPr/>
          <a:lstStyle/>
          <a:p>
            <a:r>
              <a:rPr lang="en-US" dirty="0"/>
              <a:t>Conducted by the RNCC or NP, the HRA identifies the medical, psychosocial, cognitive, functional and mental health needs and risk level of each member.</a:t>
            </a:r>
          </a:p>
          <a:p>
            <a:r>
              <a:rPr lang="en-US" dirty="0"/>
              <a:t>Risk level dictates the member’s visit schedule by the NP or RNCC</a:t>
            </a:r>
          </a:p>
          <a:p>
            <a:pPr lvl="1"/>
            <a:r>
              <a:rPr lang="en-US" dirty="0"/>
              <a:t>For I-SNP Members: </a:t>
            </a:r>
          </a:p>
          <a:p>
            <a:pPr marL="1257300" lvl="2" indent="-342900">
              <a:buFont typeface="Arial" panose="020B0604020202020204" pitchFamily="34" charset="0"/>
              <a:buChar char="•"/>
            </a:pPr>
            <a:r>
              <a:rPr lang="en-US" dirty="0"/>
              <a:t>High risk: members are seen </a:t>
            </a:r>
            <a:r>
              <a:rPr lang="en-US" dirty="0">
                <a:solidFill>
                  <a:srgbClr val="C55A11"/>
                </a:solidFill>
              </a:rPr>
              <a:t>at least every 14 days or bimonthly</a:t>
            </a:r>
          </a:p>
          <a:p>
            <a:pPr marL="1257300" lvl="2" indent="-342900">
              <a:buFont typeface="Arial" panose="020B0604020202020204" pitchFamily="34" charset="0"/>
              <a:buChar char="•"/>
            </a:pPr>
            <a:r>
              <a:rPr lang="en-US" dirty="0"/>
              <a:t>Low risk: members are seen </a:t>
            </a:r>
            <a:r>
              <a:rPr lang="en-US" dirty="0">
                <a:solidFill>
                  <a:srgbClr val="C55A11"/>
                </a:solidFill>
              </a:rPr>
              <a:t>at least monthly</a:t>
            </a:r>
          </a:p>
          <a:p>
            <a:r>
              <a:rPr lang="en-US" dirty="0"/>
              <a:t>The member is reassessed if there is a change in health condition or care transition</a:t>
            </a:r>
          </a:p>
          <a:p>
            <a:r>
              <a:rPr lang="en-US" dirty="0"/>
              <a:t>HRA findings are used to develop/update the member’s care plan and shared with the member, Care Team and are available in facilities Provider Partners electronic medical record.</a:t>
            </a:r>
          </a:p>
        </p:txBody>
      </p:sp>
      <p:sp>
        <p:nvSpPr>
          <p:cNvPr id="15" name="Rectangle 14">
            <a:extLst>
              <a:ext uri="{FF2B5EF4-FFF2-40B4-BE49-F238E27FC236}">
                <a16:creationId xmlns:a16="http://schemas.microsoft.com/office/drawing/2014/main" id="{FCAC083E-FDA8-49B6-BC21-66E27786DDE5}"/>
              </a:ext>
            </a:extLst>
          </p:cNvPr>
          <p:cNvSpPr/>
          <p:nvPr/>
        </p:nvSpPr>
        <p:spPr>
          <a:xfrm>
            <a:off x="1357824" y="2538509"/>
            <a:ext cx="7666535" cy="1020011"/>
          </a:xfrm>
          <a:prstGeom prst="rect">
            <a:avLst/>
          </a:prstGeom>
          <a:noFill/>
          <a:ln>
            <a:solidFill>
              <a:srgbClr val="004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5C8E8A-272B-4DD8-82EC-91C8036C0542}"/>
              </a:ext>
            </a:extLst>
          </p:cNvPr>
          <p:cNvSpPr>
            <a:spLocks noGrp="1"/>
          </p:cNvSpPr>
          <p:nvPr>
            <p:ph type="body" sz="quarter" idx="13"/>
          </p:nvPr>
        </p:nvSpPr>
        <p:spPr>
          <a:xfrm>
            <a:off x="842963" y="1381125"/>
            <a:ext cx="7317626" cy="319087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Tailored to the needs and preferences of the member as identified by the HRA</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Shared with member/responsible party, facility staff,  the PCP and key specialists, as needed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Clinical practice guidelines applied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Reviewed/updated by the NP or RNCC on a routine basis and at least monthly in accordance with member risk level</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a:p>
            <a:pPr marL="0" indent="0">
              <a:buNone/>
            </a:pPr>
            <a:endParaRPr lang="en-US" dirty="0"/>
          </a:p>
        </p:txBody>
      </p:sp>
      <p:sp>
        <p:nvSpPr>
          <p:cNvPr id="3" name="object 3"/>
          <p:cNvSpPr/>
          <p:nvPr/>
        </p:nvSpPr>
        <p:spPr>
          <a:xfrm>
            <a:off x="8292073" y="1381125"/>
            <a:ext cx="2737104" cy="27386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2314" y="4799965"/>
            <a:ext cx="765175" cy="676910"/>
          </a:xfrm>
          <a:custGeom>
            <a:avLst/>
            <a:gdLst/>
            <a:ahLst/>
            <a:cxnLst/>
            <a:rect l="l" t="t" r="r" b="b"/>
            <a:pathLst>
              <a:path w="765175" h="676910">
                <a:moveTo>
                  <a:pt x="765048" y="258444"/>
                </a:moveTo>
                <a:lnTo>
                  <a:pt x="0" y="258444"/>
                </a:lnTo>
                <a:lnTo>
                  <a:pt x="236410" y="418210"/>
                </a:lnTo>
                <a:lnTo>
                  <a:pt x="146113" y="676655"/>
                </a:lnTo>
                <a:lnTo>
                  <a:pt x="382524" y="516889"/>
                </a:lnTo>
                <a:lnTo>
                  <a:pt x="563114" y="516889"/>
                </a:lnTo>
                <a:lnTo>
                  <a:pt x="528637" y="418210"/>
                </a:lnTo>
                <a:lnTo>
                  <a:pt x="765048" y="258444"/>
                </a:lnTo>
                <a:close/>
              </a:path>
              <a:path w="765175" h="676910">
                <a:moveTo>
                  <a:pt x="563114" y="516889"/>
                </a:moveTo>
                <a:lnTo>
                  <a:pt x="382524" y="516889"/>
                </a:lnTo>
                <a:lnTo>
                  <a:pt x="618934" y="676655"/>
                </a:lnTo>
                <a:lnTo>
                  <a:pt x="563114" y="516889"/>
                </a:lnTo>
                <a:close/>
              </a:path>
              <a:path w="765175" h="676910">
                <a:moveTo>
                  <a:pt x="382524" y="0"/>
                </a:moveTo>
                <a:lnTo>
                  <a:pt x="292227" y="258444"/>
                </a:lnTo>
                <a:lnTo>
                  <a:pt x="472821" y="258444"/>
                </a:lnTo>
                <a:lnTo>
                  <a:pt x="382524" y="0"/>
                </a:lnTo>
                <a:close/>
              </a:path>
            </a:pathLst>
          </a:custGeom>
          <a:solidFill>
            <a:srgbClr val="FFD966"/>
          </a:solidFill>
        </p:spPr>
        <p:txBody>
          <a:bodyPr wrap="square" lIns="0" tIns="0" rIns="0" bIns="0" rtlCol="0"/>
          <a:lstStyle/>
          <a:p>
            <a:endParaRPr/>
          </a:p>
        </p:txBody>
      </p:sp>
      <p:sp>
        <p:nvSpPr>
          <p:cNvPr id="13" name="Title 12">
            <a:extLst>
              <a:ext uri="{FF2B5EF4-FFF2-40B4-BE49-F238E27FC236}">
                <a16:creationId xmlns:a16="http://schemas.microsoft.com/office/drawing/2014/main" id="{550A22A0-8078-45AB-8CD0-AA45F7F8332F}"/>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Plan (ICP) </a:t>
            </a:r>
          </a:p>
        </p:txBody>
      </p:sp>
      <p:sp>
        <p:nvSpPr>
          <p:cNvPr id="14" name="object 9">
            <a:extLst>
              <a:ext uri="{FF2B5EF4-FFF2-40B4-BE49-F238E27FC236}">
                <a16:creationId xmlns:a16="http://schemas.microsoft.com/office/drawing/2014/main" id="{FE14B087-9DD7-42B0-9338-7BD5CE604853}"/>
              </a:ext>
            </a:extLst>
          </p:cNvPr>
          <p:cNvSpPr txBox="1"/>
          <p:nvPr/>
        </p:nvSpPr>
        <p:spPr>
          <a:xfrm>
            <a:off x="1402197" y="4937524"/>
            <a:ext cx="6889876" cy="628377"/>
          </a:xfrm>
          <a:prstGeom prst="rect">
            <a:avLst/>
          </a:prstGeom>
        </p:spPr>
        <p:txBody>
          <a:bodyPr vert="horz" wrap="square" lIns="0" tIns="12700" rIns="0" bIns="0" rtlCol="0">
            <a:spAutoFit/>
          </a:bodyPr>
          <a:lstStyle/>
          <a:p>
            <a:r>
              <a:rPr lang="en-US" sz="2000" dirty="0">
                <a:solidFill>
                  <a:schemeClr val="tx2"/>
                </a:solidFill>
              </a:rPr>
              <a:t>The NP or RNCC will contact you to discuss the ICP and the best ways to care for the member.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D9C857-1BDF-44BD-8DF4-D38BDA28A7E2}"/>
              </a:ext>
            </a:extLst>
          </p:cNvPr>
          <p:cNvSpPr>
            <a:spLocks noGrp="1"/>
          </p:cNvSpPr>
          <p:nvPr>
            <p:ph type="title"/>
          </p:nvPr>
        </p:nvSpPr>
        <p:spPr/>
        <p:txBody>
          <a:bodyPr/>
          <a:lstStyle/>
          <a:p>
            <a:r>
              <a:rPr lang="en-US" dirty="0"/>
              <a:t>Individualized Care Plan (ICP) Goals </a:t>
            </a:r>
          </a:p>
        </p:txBody>
      </p:sp>
      <p:sp>
        <p:nvSpPr>
          <p:cNvPr id="2" name="Text Placeholder 1">
            <a:extLst>
              <a:ext uri="{FF2B5EF4-FFF2-40B4-BE49-F238E27FC236}">
                <a16:creationId xmlns:a16="http://schemas.microsoft.com/office/drawing/2014/main" id="{4EBEAD54-6A9A-4335-9546-32B1A567C5BA}"/>
              </a:ext>
            </a:extLst>
          </p:cNvPr>
          <p:cNvSpPr>
            <a:spLocks noGrp="1"/>
          </p:cNvSpPr>
          <p:nvPr>
            <p:ph type="body" sz="quarter" idx="13"/>
          </p:nvPr>
        </p:nvSpPr>
        <p:spPr>
          <a:xfrm>
            <a:off x="842962" y="1381125"/>
            <a:ext cx="8007739" cy="4365494"/>
          </a:xfrm>
        </p:spPr>
        <p:txBody>
          <a:bodyPr/>
          <a:lstStyle/>
          <a:p>
            <a:pPr marL="0" indent="0">
              <a:buNone/>
            </a:pPr>
            <a:r>
              <a:rPr lang="en-US" dirty="0"/>
              <a:t>ICP goals must be based on the </a:t>
            </a:r>
            <a:r>
              <a:rPr lang="en-US" dirty="0">
                <a:solidFill>
                  <a:srgbClr val="FF0000"/>
                </a:solidFill>
              </a:rPr>
              <a:t>SMART</a:t>
            </a:r>
            <a:r>
              <a:rPr lang="en-US" dirty="0"/>
              <a:t> Measurable Goal Model</a:t>
            </a:r>
          </a:p>
          <a:p>
            <a:r>
              <a:rPr lang="en-US" dirty="0">
                <a:solidFill>
                  <a:srgbClr val="FF0000"/>
                </a:solidFill>
              </a:rPr>
              <a:t>S</a:t>
            </a:r>
            <a:r>
              <a:rPr lang="en-US" dirty="0"/>
              <a:t>pecific – Exactly what is to be learned/accomplished by the member</a:t>
            </a:r>
          </a:p>
          <a:p>
            <a:r>
              <a:rPr lang="en-US" dirty="0">
                <a:solidFill>
                  <a:srgbClr val="FF0000"/>
                </a:solidFill>
              </a:rPr>
              <a:t>M</a:t>
            </a:r>
            <a:r>
              <a:rPr lang="en-US" dirty="0"/>
              <a:t>easurable – A quantifiable goal and specific result that can be captured, reported and documented in the ICP.  </a:t>
            </a:r>
          </a:p>
          <a:p>
            <a:r>
              <a:rPr lang="en-US" dirty="0">
                <a:solidFill>
                  <a:srgbClr val="FF0000"/>
                </a:solidFill>
              </a:rPr>
              <a:t>A</a:t>
            </a:r>
            <a:r>
              <a:rPr lang="en-US" dirty="0"/>
              <a:t>ttainable – Goal is achievable by the member. </a:t>
            </a:r>
          </a:p>
          <a:p>
            <a:r>
              <a:rPr lang="en-US" dirty="0">
                <a:solidFill>
                  <a:srgbClr val="FF0000"/>
                </a:solidFill>
              </a:rPr>
              <a:t>R</a:t>
            </a:r>
            <a:r>
              <a:rPr lang="en-US" dirty="0"/>
              <a:t>elevant – Goal is clearly linked to health status. </a:t>
            </a:r>
          </a:p>
          <a:p>
            <a:r>
              <a:rPr lang="en-US" dirty="0">
                <a:solidFill>
                  <a:srgbClr val="FF0000"/>
                </a:solidFill>
              </a:rPr>
              <a:t>T</a:t>
            </a:r>
            <a:r>
              <a:rPr lang="en-US" dirty="0"/>
              <a:t>ime-Bound – The deadline or time period to motivate and evaluate is specific in terms of specific date, number of days/weeks/months or calendar year. </a:t>
            </a:r>
          </a:p>
          <a:p>
            <a:endParaRPr lang="en-US" dirty="0"/>
          </a:p>
        </p:txBody>
      </p:sp>
      <p:pic>
        <p:nvPicPr>
          <p:cNvPr id="7" name="Picture 6" descr="People powered Health diagram of patients and health professionals all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8699" y="1852286"/>
            <a:ext cx="2737538" cy="2737538"/>
          </a:xfrm>
          <a:prstGeom prst="rect">
            <a:avLst/>
          </a:prstGeom>
        </p:spPr>
      </p:pic>
      <p:sp>
        <p:nvSpPr>
          <p:cNvPr id="9" name="TextBox 8"/>
          <p:cNvSpPr txBox="1"/>
          <p:nvPr/>
        </p:nvSpPr>
        <p:spPr>
          <a:xfrm>
            <a:off x="974660" y="5746619"/>
            <a:ext cx="6775180" cy="646331"/>
          </a:xfrm>
          <a:prstGeom prst="rect">
            <a:avLst/>
          </a:prstGeom>
          <a:noFill/>
        </p:spPr>
        <p:txBody>
          <a:bodyPr wrap="square" rtlCol="0">
            <a:spAutoFit/>
          </a:bodyPr>
          <a:lstStyle/>
          <a:p>
            <a:r>
              <a:rPr lang="en-US" dirty="0">
                <a:solidFill>
                  <a:schemeClr val="tx2"/>
                </a:solidFill>
              </a:rPr>
              <a:t>Goals and objectives are tailored to a member’s unique and individual needs</a:t>
            </a:r>
          </a:p>
        </p:txBody>
      </p:sp>
      <p:pic>
        <p:nvPicPr>
          <p:cNvPr id="3" name="Picture 2">
            <a:extLst>
              <a:ext uri="{FF2B5EF4-FFF2-40B4-BE49-F238E27FC236}">
                <a16:creationId xmlns:a16="http://schemas.microsoft.com/office/drawing/2014/main" id="{C4AE002E-DBAC-49BB-0347-03ED94EBD1DD}"/>
              </a:ext>
            </a:extLst>
          </p:cNvPr>
          <p:cNvPicPr>
            <a:picLocks noChangeAspect="1"/>
          </p:cNvPicPr>
          <p:nvPr/>
        </p:nvPicPr>
        <p:blipFill>
          <a:blip r:embed="rId3"/>
          <a:stretch>
            <a:fillRect/>
          </a:stretch>
        </p:blipFill>
        <p:spPr>
          <a:xfrm>
            <a:off x="206497" y="5681305"/>
            <a:ext cx="768163" cy="676715"/>
          </a:xfrm>
          <a:prstGeom prst="rect">
            <a:avLst/>
          </a:prstGeom>
        </p:spPr>
      </p:pic>
    </p:spTree>
    <p:extLst>
      <p:ext uri="{BB962C8B-B14F-4D97-AF65-F5344CB8AC3E}">
        <p14:creationId xmlns:p14="http://schemas.microsoft.com/office/powerpoint/2010/main" val="40231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936736" y="1745723"/>
            <a:ext cx="2737104" cy="27386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8327" y="5248655"/>
            <a:ext cx="763905" cy="676910"/>
          </a:xfrm>
          <a:custGeom>
            <a:avLst/>
            <a:gdLst/>
            <a:ahLst/>
            <a:cxnLst/>
            <a:rect l="l" t="t" r="r" b="b"/>
            <a:pathLst>
              <a:path w="763905" h="676910">
                <a:moveTo>
                  <a:pt x="763524" y="258445"/>
                </a:moveTo>
                <a:lnTo>
                  <a:pt x="0" y="258445"/>
                </a:lnTo>
                <a:lnTo>
                  <a:pt x="235940" y="418198"/>
                </a:lnTo>
                <a:lnTo>
                  <a:pt x="145821" y="676656"/>
                </a:lnTo>
                <a:lnTo>
                  <a:pt x="381762" y="516915"/>
                </a:lnTo>
                <a:lnTo>
                  <a:pt x="562004" y="516915"/>
                </a:lnTo>
                <a:lnTo>
                  <a:pt x="527583" y="418198"/>
                </a:lnTo>
                <a:lnTo>
                  <a:pt x="763524" y="258445"/>
                </a:lnTo>
                <a:close/>
              </a:path>
              <a:path w="763905" h="676910">
                <a:moveTo>
                  <a:pt x="562004" y="516915"/>
                </a:moveTo>
                <a:lnTo>
                  <a:pt x="381762" y="516915"/>
                </a:lnTo>
                <a:lnTo>
                  <a:pt x="617702" y="676656"/>
                </a:lnTo>
                <a:lnTo>
                  <a:pt x="562004" y="516915"/>
                </a:lnTo>
                <a:close/>
              </a:path>
              <a:path w="763905" h="676910">
                <a:moveTo>
                  <a:pt x="381762" y="0"/>
                </a:moveTo>
                <a:lnTo>
                  <a:pt x="291642" y="258445"/>
                </a:lnTo>
                <a:lnTo>
                  <a:pt x="471881" y="258445"/>
                </a:lnTo>
                <a:lnTo>
                  <a:pt x="381762" y="0"/>
                </a:lnTo>
                <a:close/>
              </a:path>
            </a:pathLst>
          </a:custGeom>
          <a:solidFill>
            <a:srgbClr val="FFD966"/>
          </a:solidFill>
        </p:spPr>
        <p:txBody>
          <a:bodyPr wrap="square" lIns="0" tIns="0" rIns="0" bIns="0" rtlCol="0"/>
          <a:lstStyle/>
          <a:p>
            <a:endParaRPr/>
          </a:p>
        </p:txBody>
      </p:sp>
      <p:sp>
        <p:nvSpPr>
          <p:cNvPr id="6" name="object 6"/>
          <p:cNvSpPr/>
          <p:nvPr/>
        </p:nvSpPr>
        <p:spPr>
          <a:xfrm>
            <a:off x="338327" y="5248655"/>
            <a:ext cx="763905" cy="676910"/>
          </a:xfrm>
          <a:custGeom>
            <a:avLst/>
            <a:gdLst/>
            <a:ahLst/>
            <a:cxnLst/>
            <a:rect l="l" t="t" r="r" b="b"/>
            <a:pathLst>
              <a:path w="763905" h="676910">
                <a:moveTo>
                  <a:pt x="0" y="258445"/>
                </a:moveTo>
                <a:lnTo>
                  <a:pt x="291642" y="258445"/>
                </a:lnTo>
                <a:lnTo>
                  <a:pt x="381762" y="0"/>
                </a:lnTo>
                <a:lnTo>
                  <a:pt x="471881" y="258445"/>
                </a:lnTo>
                <a:lnTo>
                  <a:pt x="763524" y="258445"/>
                </a:lnTo>
                <a:lnTo>
                  <a:pt x="527583" y="418198"/>
                </a:lnTo>
                <a:lnTo>
                  <a:pt x="617702" y="676656"/>
                </a:lnTo>
                <a:lnTo>
                  <a:pt x="381762" y="516915"/>
                </a:lnTo>
                <a:lnTo>
                  <a:pt x="145821" y="676656"/>
                </a:lnTo>
                <a:lnTo>
                  <a:pt x="235940" y="418198"/>
                </a:lnTo>
                <a:lnTo>
                  <a:pt x="0" y="258445"/>
                </a:lnTo>
                <a:close/>
              </a:path>
            </a:pathLst>
          </a:custGeom>
          <a:ln w="12192">
            <a:solidFill>
              <a:srgbClr val="FFFF00"/>
            </a:solidFill>
          </a:ln>
        </p:spPr>
        <p:txBody>
          <a:bodyPr wrap="square" lIns="0" tIns="0" rIns="0" bIns="0" rtlCol="0"/>
          <a:lstStyle/>
          <a:p>
            <a:endParaRPr/>
          </a:p>
        </p:txBody>
      </p:sp>
      <p:sp>
        <p:nvSpPr>
          <p:cNvPr id="7" name="object 7"/>
          <p:cNvSpPr txBox="1"/>
          <p:nvPr/>
        </p:nvSpPr>
        <p:spPr>
          <a:xfrm>
            <a:off x="1187354" y="5240438"/>
            <a:ext cx="7468980" cy="629018"/>
          </a:xfrm>
          <a:prstGeom prst="rect">
            <a:avLst/>
          </a:prstGeom>
        </p:spPr>
        <p:txBody>
          <a:bodyPr vert="horz" wrap="square" lIns="0" tIns="13335" rIns="0" bIns="0" rtlCol="0">
            <a:spAutoFit/>
          </a:bodyPr>
          <a:lstStyle/>
          <a:p>
            <a:r>
              <a:rPr lang="en-US" sz="2000" dirty="0">
                <a:solidFill>
                  <a:schemeClr val="tx2"/>
                </a:solidFill>
              </a:rPr>
              <a:t>Please participate in ICT care planning meetings if requested and contact the NP or RNCC to discuss changes to the member’s care plan.</a:t>
            </a:r>
          </a:p>
        </p:txBody>
      </p:sp>
      <p:sp>
        <p:nvSpPr>
          <p:cNvPr id="8" name="Title 12">
            <a:extLst>
              <a:ext uri="{FF2B5EF4-FFF2-40B4-BE49-F238E27FC236}">
                <a16:creationId xmlns:a16="http://schemas.microsoft.com/office/drawing/2014/main" id="{D6DAA6A9-895D-40D2-938F-8244A8FE9921}"/>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Team (ICT) </a:t>
            </a:r>
          </a:p>
        </p:txBody>
      </p:sp>
      <p:sp>
        <p:nvSpPr>
          <p:cNvPr id="10" name="Text Placeholder 3">
            <a:extLst>
              <a:ext uri="{FF2B5EF4-FFF2-40B4-BE49-F238E27FC236}">
                <a16:creationId xmlns:a16="http://schemas.microsoft.com/office/drawing/2014/main" id="{85041899-7708-4305-B61B-346B03151578}"/>
              </a:ext>
            </a:extLst>
          </p:cNvPr>
          <p:cNvSpPr txBox="1">
            <a:spLocks/>
          </p:cNvSpPr>
          <p:nvPr/>
        </p:nvSpPr>
        <p:spPr>
          <a:xfrm>
            <a:off x="989076" y="1401699"/>
            <a:ext cx="7667257" cy="3426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en-US" sz="2400" dirty="0">
                <a:solidFill>
                  <a:schemeClr val="tx1">
                    <a:lumMod val="85000"/>
                    <a:lumOff val="15000"/>
                  </a:schemeClr>
                </a:solidFill>
                <a:latin typeface="Calibri" panose="020F0502020204030204"/>
              </a:rPr>
              <a:t>Every member has an ICT tailored to their needs identified on the HRA and ICP</a:t>
            </a:r>
          </a:p>
          <a:p>
            <a:pPr>
              <a:buFontTx/>
              <a:buBlip>
                <a:blip r:embed="rId3"/>
              </a:buBlip>
              <a:defRPr/>
            </a:pPr>
            <a:r>
              <a:rPr lang="en-US" sz="2400" dirty="0">
                <a:solidFill>
                  <a:schemeClr val="tx1">
                    <a:lumMod val="85000"/>
                    <a:lumOff val="15000"/>
                  </a:schemeClr>
                </a:solidFill>
                <a:latin typeface="Calibri" panose="020F0502020204030204"/>
              </a:rPr>
              <a:t>The ICT oversees and coordinates the member’s care plan </a:t>
            </a:r>
          </a:p>
          <a:p>
            <a:pPr>
              <a:buFontTx/>
              <a:buBlip>
                <a:blip r:embed="rId3"/>
              </a:buBlip>
              <a:defRPr/>
            </a:pPr>
            <a:r>
              <a:rPr lang="en-US" sz="2400" dirty="0">
                <a:solidFill>
                  <a:schemeClr val="tx1">
                    <a:lumMod val="85000"/>
                    <a:lumOff val="15000"/>
                  </a:schemeClr>
                </a:solidFill>
                <a:latin typeface="Calibri" panose="020F0502020204030204"/>
              </a:rPr>
              <a:t>Compositions varies but at a minimum, the ICT includes the NP, RNCC, facility staff and the PCP. Additional participants may be added by the NP or RNCC.</a:t>
            </a:r>
          </a:p>
          <a:p>
            <a:pPr>
              <a:buFontTx/>
              <a:buBlip>
                <a:blip r:embed="rId3"/>
              </a:buBlip>
              <a:defRPr/>
            </a:pPr>
            <a:r>
              <a:rPr lang="en-US" sz="2400" dirty="0">
                <a:solidFill>
                  <a:schemeClr val="tx1">
                    <a:lumMod val="85000"/>
                    <a:lumOff val="15000"/>
                  </a:schemeClr>
                </a:solidFill>
                <a:latin typeface="Calibri" panose="020F0502020204030204"/>
              </a:rPr>
              <a:t>NP or RNCC coordinates communications among ICT members and may request a formal meeting.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294524361"/>
              </p:ext>
            </p:extLst>
          </p:nvPr>
        </p:nvGraphicFramePr>
        <p:xfrm>
          <a:off x="223269" y="1640336"/>
          <a:ext cx="7863456" cy="384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8572699" y="1958299"/>
            <a:ext cx="3396032" cy="1938992"/>
            <a:chOff x="8817755" y="3415625"/>
            <a:chExt cx="3396032" cy="1938992"/>
          </a:xfrm>
        </p:grpSpPr>
        <p:sp>
          <p:nvSpPr>
            <p:cNvPr id="8" name="5-Point Star 7"/>
            <p:cNvSpPr/>
            <p:nvPr/>
          </p:nvSpPr>
          <p:spPr>
            <a:xfrm>
              <a:off x="8817755" y="3415625"/>
              <a:ext cx="764584" cy="6768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55734" y="3415625"/>
              <a:ext cx="2558053" cy="1938992"/>
            </a:xfrm>
            <a:prstGeom prst="rect">
              <a:avLst/>
            </a:prstGeom>
            <a:noFill/>
          </p:spPr>
          <p:txBody>
            <a:bodyPr wrap="square" rtlCol="0">
              <a:spAutoFit/>
            </a:bodyPr>
            <a:lstStyle/>
            <a:p>
              <a:r>
                <a:rPr lang="en-US" sz="2000" dirty="0">
                  <a:solidFill>
                    <a:schemeClr val="tx2"/>
                  </a:solidFill>
                </a:rPr>
                <a:t>If you see that a Provider Partners member is at risk for a hospitalization, please contact the NP or RNCC immediately!</a:t>
              </a:r>
            </a:p>
          </p:txBody>
        </p:sp>
      </p:grpSp>
      <p:sp>
        <p:nvSpPr>
          <p:cNvPr id="5" name="Title 4">
            <a:extLst>
              <a:ext uri="{FF2B5EF4-FFF2-40B4-BE49-F238E27FC236}">
                <a16:creationId xmlns:a16="http://schemas.microsoft.com/office/drawing/2014/main" id="{A2C8748C-4DFC-444D-AB47-DBD19CEA6B7D}"/>
              </a:ext>
            </a:extLst>
          </p:cNvPr>
          <p:cNvSpPr>
            <a:spLocks noGrp="1"/>
          </p:cNvSpPr>
          <p:nvPr>
            <p:ph type="title"/>
          </p:nvPr>
        </p:nvSpPr>
        <p:spPr/>
        <p:txBody>
          <a:bodyPr/>
          <a:lstStyle/>
          <a:p>
            <a:r>
              <a:rPr lang="en-US" dirty="0"/>
              <a:t>Care Transitions Protocols</a:t>
            </a:r>
          </a:p>
        </p:txBody>
      </p:sp>
    </p:spTree>
    <p:extLst>
      <p:ext uri="{BB962C8B-B14F-4D97-AF65-F5344CB8AC3E}">
        <p14:creationId xmlns:p14="http://schemas.microsoft.com/office/powerpoint/2010/main" val="31488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325" y="499872"/>
            <a:ext cx="5257800" cy="689932"/>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2060"/>
                </a:solidFill>
                <a:cs typeface="Arial"/>
              </a:rPr>
              <a:t>A</a:t>
            </a:r>
            <a:r>
              <a:rPr spc="-409" dirty="0">
                <a:solidFill>
                  <a:srgbClr val="002060"/>
                </a:solidFill>
                <a:cs typeface="Arial"/>
              </a:rPr>
              <a:t> </a:t>
            </a:r>
            <a:r>
              <a:rPr spc="-145" dirty="0">
                <a:solidFill>
                  <a:srgbClr val="002060"/>
                </a:solidFill>
                <a:cs typeface="Arial"/>
              </a:rPr>
              <a:t>Partnership</a:t>
            </a:r>
            <a:r>
              <a:rPr spc="-265" dirty="0">
                <a:solidFill>
                  <a:srgbClr val="002060"/>
                </a:solidFill>
                <a:cs typeface="Arial"/>
              </a:rPr>
              <a:t> </a:t>
            </a:r>
            <a:r>
              <a:rPr spc="-110" dirty="0">
                <a:solidFill>
                  <a:srgbClr val="002060"/>
                </a:solidFill>
                <a:cs typeface="Arial"/>
              </a:rPr>
              <a:t>For</a:t>
            </a:r>
            <a:r>
              <a:rPr spc="-295" dirty="0">
                <a:solidFill>
                  <a:srgbClr val="002060"/>
                </a:solidFill>
                <a:cs typeface="Arial"/>
              </a:rPr>
              <a:t> </a:t>
            </a:r>
            <a:r>
              <a:rPr spc="-120" dirty="0">
                <a:solidFill>
                  <a:srgbClr val="002060"/>
                </a:solidFill>
                <a:cs typeface="Arial"/>
              </a:rPr>
              <a:t>Care</a:t>
            </a:r>
            <a:endParaRPr dirty="0">
              <a:solidFill>
                <a:srgbClr val="002060"/>
              </a:solidFill>
              <a:cs typeface="Arial"/>
            </a:endParaRPr>
          </a:p>
        </p:txBody>
      </p:sp>
      <p:sp>
        <p:nvSpPr>
          <p:cNvPr id="3" name="object 3"/>
          <p:cNvSpPr/>
          <p:nvPr/>
        </p:nvSpPr>
        <p:spPr>
          <a:xfrm>
            <a:off x="2822313" y="1432882"/>
            <a:ext cx="5789676" cy="492524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2852AA-9982-4207-A4C5-107E463E4928}"/>
              </a:ext>
            </a:extLst>
          </p:cNvPr>
          <p:cNvSpPr>
            <a:spLocks noGrp="1"/>
          </p:cNvSpPr>
          <p:nvPr>
            <p:ph type="title"/>
          </p:nvPr>
        </p:nvSpPr>
        <p:spPr/>
        <p:txBody>
          <a:bodyPr/>
          <a:lstStyle/>
          <a:p>
            <a:r>
              <a:rPr lang="en-US" b="0" dirty="0"/>
              <a:t>Overview – Regulatory Requirements</a:t>
            </a:r>
            <a:br>
              <a:rPr lang="en-US" b="0" dirty="0"/>
            </a:br>
            <a:endParaRPr lang="en-US" dirty="0"/>
          </a:p>
        </p:txBody>
      </p:sp>
      <p:sp>
        <p:nvSpPr>
          <p:cNvPr id="9" name="Text Placeholder 8">
            <a:extLst>
              <a:ext uri="{FF2B5EF4-FFF2-40B4-BE49-F238E27FC236}">
                <a16:creationId xmlns:a16="http://schemas.microsoft.com/office/drawing/2014/main" id="{DBCF0558-3EA2-4EE6-80E2-CD41B3A763AE}"/>
              </a:ext>
            </a:extLst>
          </p:cNvPr>
          <p:cNvSpPr>
            <a:spLocks noGrp="1"/>
          </p:cNvSpPr>
          <p:nvPr>
            <p:ph type="body" sz="quarter" idx="13"/>
          </p:nvPr>
        </p:nvSpPr>
        <p:spPr>
          <a:xfrm>
            <a:off x="838200" y="1654175"/>
            <a:ext cx="10628312" cy="4838700"/>
          </a:xfrm>
        </p:spPr>
        <p:txBody>
          <a:bodyPr/>
          <a:lstStyle/>
          <a:p>
            <a:r>
              <a:rPr lang="en-US" b="0" dirty="0"/>
              <a:t>The Centers for Medicare and Medicaid Services (CMS) requires all Medicare Advantage Special Needs Plans (SNPs) to design and implement a Model of Care (MOC) that details how the Plan will provide specialized care to enrollees </a:t>
            </a:r>
            <a:r>
              <a:rPr lang="en-US" b="0" dirty="0">
                <a:solidFill>
                  <a:srgbClr val="C55A11"/>
                </a:solidFill>
              </a:rPr>
              <a:t>§ 422.101 (f)</a:t>
            </a:r>
          </a:p>
          <a:p>
            <a:endParaRPr lang="en-US" b="0" dirty="0"/>
          </a:p>
          <a:p>
            <a:r>
              <a:rPr lang="en-US" b="0" dirty="0"/>
              <a:t>CMS requires all SNPs to conduct initial and annual training that reviews the major  elements of the MOC for providers and staff </a:t>
            </a:r>
            <a:r>
              <a:rPr lang="en-US" b="0" dirty="0">
                <a:solidFill>
                  <a:srgbClr val="C55A11"/>
                </a:solidFill>
              </a:rPr>
              <a:t>§ 422.101 (f)</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C8C36D-2838-41AC-8A2F-F7069FAA7A1E}"/>
              </a:ext>
            </a:extLst>
          </p:cNvPr>
          <p:cNvSpPr>
            <a:spLocks noGrp="1"/>
          </p:cNvSpPr>
          <p:nvPr>
            <p:ph type="title"/>
          </p:nvPr>
        </p:nvSpPr>
        <p:spPr/>
        <p:txBody>
          <a:bodyPr/>
          <a:lstStyle/>
          <a:p>
            <a:r>
              <a:rPr lang="en-US" dirty="0"/>
              <a:t>Specialized Provider Network </a:t>
            </a:r>
          </a:p>
        </p:txBody>
      </p:sp>
      <p:sp>
        <p:nvSpPr>
          <p:cNvPr id="5" name="Text Placeholder 4">
            <a:extLst>
              <a:ext uri="{FF2B5EF4-FFF2-40B4-BE49-F238E27FC236}">
                <a16:creationId xmlns:a16="http://schemas.microsoft.com/office/drawing/2014/main" id="{D1AC8055-FCCD-48FD-8789-D2A48999347B}"/>
              </a:ext>
            </a:extLst>
          </p:cNvPr>
          <p:cNvSpPr>
            <a:spLocks noGrp="1"/>
          </p:cNvSpPr>
          <p:nvPr>
            <p:ph type="body" sz="quarter" idx="13"/>
          </p:nvPr>
        </p:nvSpPr>
        <p:spPr>
          <a:xfrm>
            <a:off x="838200" y="1588159"/>
            <a:ext cx="7133271" cy="3950000"/>
          </a:xfrm>
        </p:spPr>
        <p:txBody>
          <a:bodyPr/>
          <a:lstStyle/>
          <a:p>
            <a:r>
              <a:rPr lang="en-US" dirty="0"/>
              <a:t>Provider Partners maintains a comprehensive network of primary care providers and specialists</a:t>
            </a:r>
          </a:p>
          <a:p>
            <a:pPr lvl="1"/>
            <a:r>
              <a:rPr lang="en-US" dirty="0"/>
              <a:t>Includes providers with specialized expertise in the long-term care population and who routinely care for members in network nursing facilities</a:t>
            </a:r>
          </a:p>
          <a:p>
            <a:r>
              <a:rPr lang="en-US" dirty="0"/>
              <a:t>All contracted providers are credentialed </a:t>
            </a:r>
          </a:p>
          <a:p>
            <a:r>
              <a:rPr lang="en-US" dirty="0"/>
              <a:t>A network adequacy report is completed annually to ensure that members have access to services</a:t>
            </a:r>
          </a:p>
          <a:p>
            <a:endParaRPr lang="en-US" dirty="0"/>
          </a:p>
        </p:txBody>
      </p:sp>
      <p:sp>
        <p:nvSpPr>
          <p:cNvPr id="4" name="object 4"/>
          <p:cNvSpPr/>
          <p:nvPr/>
        </p:nvSpPr>
        <p:spPr>
          <a:xfrm>
            <a:off x="7971471" y="4002657"/>
            <a:ext cx="4047744" cy="2534368"/>
          </a:xfrm>
          <a:prstGeom prst="rect">
            <a:avLst/>
          </a:prstGeom>
          <a:blipFill>
            <a:blip r:embed="rId2" cstate="print"/>
            <a:stretch>
              <a:fillRect/>
            </a:stretch>
          </a:blipFill>
          <a:effectLst>
            <a:softEdge rad="101600"/>
          </a:effectLst>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B1EC66-7F37-40C7-BB15-DFD40F68BCF7}"/>
              </a:ext>
            </a:extLst>
          </p:cNvPr>
          <p:cNvSpPr>
            <a:spLocks noGrp="1"/>
          </p:cNvSpPr>
          <p:nvPr>
            <p:ph type="title"/>
          </p:nvPr>
        </p:nvSpPr>
        <p:spPr/>
        <p:txBody>
          <a:bodyPr/>
          <a:lstStyle/>
          <a:p>
            <a:r>
              <a:rPr lang="en-US" dirty="0"/>
              <a:t>Use of Clinical Practice Guidelines</a:t>
            </a:r>
          </a:p>
        </p:txBody>
      </p:sp>
      <p:sp>
        <p:nvSpPr>
          <p:cNvPr id="5" name="Text Placeholder 4">
            <a:extLst>
              <a:ext uri="{FF2B5EF4-FFF2-40B4-BE49-F238E27FC236}">
                <a16:creationId xmlns:a16="http://schemas.microsoft.com/office/drawing/2014/main" id="{EF61CC21-6B81-4355-9A65-1C8FDA2C53ED}"/>
              </a:ext>
            </a:extLst>
          </p:cNvPr>
          <p:cNvSpPr>
            <a:spLocks noGrp="1"/>
          </p:cNvSpPr>
          <p:nvPr>
            <p:ph type="body" sz="quarter" idx="13"/>
          </p:nvPr>
        </p:nvSpPr>
        <p:spPr>
          <a:xfrm>
            <a:off x="842963" y="1381125"/>
            <a:ext cx="7041580" cy="4838700"/>
          </a:xfrm>
        </p:spPr>
        <p:txBody>
          <a:bodyPr/>
          <a:lstStyle/>
          <a:p>
            <a:r>
              <a:rPr lang="en-US" dirty="0"/>
              <a:t>Provider Partners provides the Nurse Practitioners access to reputable platforms that provide evidence-based guidelines such as: </a:t>
            </a:r>
          </a:p>
          <a:p>
            <a:pPr lvl="1"/>
            <a:r>
              <a:rPr lang="en-US" dirty="0" err="1"/>
              <a:t>UptoDate</a:t>
            </a:r>
            <a:r>
              <a:rPr lang="en-US" dirty="0"/>
              <a:t> </a:t>
            </a:r>
          </a:p>
          <a:p>
            <a:pPr lvl="1"/>
            <a:r>
              <a:rPr lang="en-US" dirty="0"/>
              <a:t>American Medical Directors Association (AMDA) clinical practice guidelines </a:t>
            </a:r>
          </a:p>
          <a:p>
            <a:pPr lvl="1"/>
            <a:endParaRPr lang="en-US" sz="2400" spc="-10" dirty="0">
              <a:latin typeface="Calibri"/>
              <a:cs typeface="Calibri"/>
            </a:endParaRPr>
          </a:p>
          <a:p>
            <a:pPr lvl="1"/>
            <a:r>
              <a:rPr lang="en-US" sz="2400" spc="-10" dirty="0">
                <a:latin typeface="Calibri"/>
                <a:cs typeface="Calibri"/>
              </a:rPr>
              <a:t>They can </a:t>
            </a:r>
            <a:r>
              <a:rPr lang="en-US" sz="2400" spc="-5" dirty="0">
                <a:latin typeface="Calibri"/>
                <a:cs typeface="Calibri"/>
              </a:rPr>
              <a:t>be </a:t>
            </a:r>
            <a:r>
              <a:rPr lang="en-US" sz="2400" spc="-15" dirty="0">
                <a:latin typeface="Calibri"/>
                <a:cs typeface="Calibri"/>
              </a:rPr>
              <a:t>found </a:t>
            </a:r>
            <a:r>
              <a:rPr lang="en-US" sz="2400" spc="-10" dirty="0">
                <a:latin typeface="Calibri"/>
                <a:cs typeface="Calibri"/>
              </a:rPr>
              <a:t>here:</a:t>
            </a:r>
          </a:p>
          <a:p>
            <a:pPr marL="1257300" lvl="2" indent="-342900">
              <a:buFont typeface="Arial" panose="020B0604020202020204" pitchFamily="34" charset="0"/>
              <a:buChar char="•"/>
            </a:pPr>
            <a:r>
              <a:rPr lang="en-US" spc="-10" dirty="0">
                <a:latin typeface="Calibri"/>
                <a:cs typeface="Calibri"/>
                <a:hlinkClick r:id="rId2"/>
              </a:rPr>
              <a:t>https://www.uptodate.com/login</a:t>
            </a:r>
            <a:r>
              <a:rPr lang="en-US" spc="-10" dirty="0">
                <a:latin typeface="Calibri"/>
                <a:cs typeface="Calibri"/>
              </a:rPr>
              <a:t> </a:t>
            </a:r>
          </a:p>
          <a:p>
            <a:pPr marL="1257300" lvl="2" indent="-342900">
              <a:buFont typeface="Arial" panose="020B0604020202020204" pitchFamily="34" charset="0"/>
              <a:buChar char="•"/>
            </a:pPr>
            <a:r>
              <a:rPr lang="en-US" spc="-10" dirty="0">
                <a:latin typeface="Calibri"/>
                <a:cs typeface="Calibri"/>
              </a:rPr>
              <a:t> </a:t>
            </a:r>
            <a:r>
              <a:rPr lang="en-US" spc="-10" dirty="0">
                <a:latin typeface="Calibri"/>
                <a:cs typeface="Calibri"/>
                <a:hlinkClick r:id="rId3"/>
              </a:rPr>
              <a:t>https://paltc.org/product-store/full-set-clinical-practice-guidelines-and-7-pocket-guides</a:t>
            </a:r>
            <a:r>
              <a:rPr lang="en-US" spc="-10" dirty="0">
                <a:latin typeface="Calibri"/>
                <a:cs typeface="Calibri"/>
              </a:rPr>
              <a:t> </a:t>
            </a:r>
            <a:endParaRPr lang="en-US" dirty="0"/>
          </a:p>
          <a:p>
            <a:endParaRPr lang="en-US" dirty="0"/>
          </a:p>
        </p:txBody>
      </p:sp>
      <p:sp>
        <p:nvSpPr>
          <p:cNvPr id="6" name="object 6"/>
          <p:cNvSpPr/>
          <p:nvPr/>
        </p:nvSpPr>
        <p:spPr>
          <a:xfrm>
            <a:off x="7623356" y="5236152"/>
            <a:ext cx="3616452" cy="11170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215883" y="1938527"/>
            <a:ext cx="810895" cy="676910"/>
          </a:xfrm>
          <a:custGeom>
            <a:avLst/>
            <a:gdLst/>
            <a:ahLst/>
            <a:cxnLst/>
            <a:rect l="l" t="t" r="r" b="b"/>
            <a:pathLst>
              <a:path w="810895" h="676910">
                <a:moveTo>
                  <a:pt x="810768" y="258445"/>
                </a:moveTo>
                <a:lnTo>
                  <a:pt x="0" y="258445"/>
                </a:lnTo>
                <a:lnTo>
                  <a:pt x="250571" y="418211"/>
                </a:lnTo>
                <a:lnTo>
                  <a:pt x="154813" y="676656"/>
                </a:lnTo>
                <a:lnTo>
                  <a:pt x="405384" y="516889"/>
                </a:lnTo>
                <a:lnTo>
                  <a:pt x="596759" y="516889"/>
                </a:lnTo>
                <a:lnTo>
                  <a:pt x="560197" y="418211"/>
                </a:lnTo>
                <a:lnTo>
                  <a:pt x="810768" y="258445"/>
                </a:lnTo>
                <a:close/>
              </a:path>
              <a:path w="810895" h="676910">
                <a:moveTo>
                  <a:pt x="596759" y="516889"/>
                </a:moveTo>
                <a:lnTo>
                  <a:pt x="405384" y="516889"/>
                </a:lnTo>
                <a:lnTo>
                  <a:pt x="655955" y="676656"/>
                </a:lnTo>
                <a:lnTo>
                  <a:pt x="596759" y="516889"/>
                </a:lnTo>
                <a:close/>
              </a:path>
              <a:path w="810895" h="676910">
                <a:moveTo>
                  <a:pt x="405384" y="0"/>
                </a:moveTo>
                <a:lnTo>
                  <a:pt x="309625" y="258445"/>
                </a:lnTo>
                <a:lnTo>
                  <a:pt x="501142" y="258445"/>
                </a:lnTo>
                <a:lnTo>
                  <a:pt x="405384" y="0"/>
                </a:lnTo>
                <a:close/>
              </a:path>
            </a:pathLst>
          </a:custGeom>
          <a:solidFill>
            <a:srgbClr val="FFD966"/>
          </a:solidFill>
        </p:spPr>
        <p:txBody>
          <a:bodyPr wrap="square" lIns="0" tIns="0" rIns="0" bIns="0" rtlCol="0"/>
          <a:lstStyle/>
          <a:p>
            <a:endParaRPr/>
          </a:p>
        </p:txBody>
      </p:sp>
      <p:sp>
        <p:nvSpPr>
          <p:cNvPr id="8" name="object 8"/>
          <p:cNvSpPr/>
          <p:nvPr/>
        </p:nvSpPr>
        <p:spPr>
          <a:xfrm>
            <a:off x="8215883" y="1938527"/>
            <a:ext cx="810895" cy="676910"/>
          </a:xfrm>
          <a:custGeom>
            <a:avLst/>
            <a:gdLst/>
            <a:ahLst/>
            <a:cxnLst/>
            <a:rect l="l" t="t" r="r" b="b"/>
            <a:pathLst>
              <a:path w="810895" h="676910">
                <a:moveTo>
                  <a:pt x="0" y="258445"/>
                </a:moveTo>
                <a:lnTo>
                  <a:pt x="309625" y="258445"/>
                </a:lnTo>
                <a:lnTo>
                  <a:pt x="405384" y="0"/>
                </a:lnTo>
                <a:lnTo>
                  <a:pt x="501142" y="258445"/>
                </a:lnTo>
                <a:lnTo>
                  <a:pt x="810768" y="258445"/>
                </a:lnTo>
                <a:lnTo>
                  <a:pt x="560197" y="418211"/>
                </a:lnTo>
                <a:lnTo>
                  <a:pt x="655955" y="676656"/>
                </a:lnTo>
                <a:lnTo>
                  <a:pt x="405384" y="516889"/>
                </a:lnTo>
                <a:lnTo>
                  <a:pt x="154813" y="676656"/>
                </a:lnTo>
                <a:lnTo>
                  <a:pt x="250571" y="418211"/>
                </a:lnTo>
                <a:lnTo>
                  <a:pt x="0" y="258445"/>
                </a:lnTo>
                <a:close/>
              </a:path>
            </a:pathLst>
          </a:custGeom>
          <a:ln w="12192">
            <a:solidFill>
              <a:srgbClr val="FFFF00"/>
            </a:solidFill>
          </a:ln>
        </p:spPr>
        <p:txBody>
          <a:bodyPr wrap="square" lIns="0" tIns="0" rIns="0" bIns="0" rtlCol="0"/>
          <a:lstStyle/>
          <a:p>
            <a:endParaRPr/>
          </a:p>
        </p:txBody>
      </p:sp>
      <p:sp>
        <p:nvSpPr>
          <p:cNvPr id="9" name="object 9"/>
          <p:cNvSpPr txBox="1"/>
          <p:nvPr/>
        </p:nvSpPr>
        <p:spPr>
          <a:xfrm>
            <a:off x="9225104" y="1949489"/>
            <a:ext cx="2437130" cy="2167901"/>
          </a:xfrm>
          <a:prstGeom prst="rect">
            <a:avLst/>
          </a:prstGeom>
        </p:spPr>
        <p:txBody>
          <a:bodyPr vert="horz" wrap="square" lIns="0" tIns="13335" rIns="0" bIns="0" rtlCol="0">
            <a:spAutoFit/>
          </a:bodyPr>
          <a:lstStyle/>
          <a:p>
            <a:r>
              <a:rPr lang="en-US" sz="2000" dirty="0">
                <a:solidFill>
                  <a:schemeClr val="tx1">
                    <a:lumMod val="85000"/>
                    <a:lumOff val="15000"/>
                  </a:schemeClr>
                </a:solidFill>
              </a:rPr>
              <a:t>The Plan also measures internal and external provider adherence to evidence-based guidelines via CMS-required HEDIS® reporting.</a:t>
            </a:r>
          </a:p>
        </p:txBody>
      </p:sp>
      <p:pic>
        <p:nvPicPr>
          <p:cNvPr id="3" name="Picture 2">
            <a:extLst>
              <a:ext uri="{FF2B5EF4-FFF2-40B4-BE49-F238E27FC236}">
                <a16:creationId xmlns:a16="http://schemas.microsoft.com/office/drawing/2014/main" id="{FC613C3E-B54D-5E2F-E8C0-71232B22C566}"/>
              </a:ext>
            </a:extLst>
          </p:cNvPr>
          <p:cNvPicPr>
            <a:picLocks noChangeAspect="1"/>
          </p:cNvPicPr>
          <p:nvPr/>
        </p:nvPicPr>
        <p:blipFill>
          <a:blip r:embed="rId5"/>
          <a:stretch>
            <a:fillRect/>
          </a:stretch>
        </p:blipFill>
        <p:spPr>
          <a:xfrm>
            <a:off x="7481421" y="4396063"/>
            <a:ext cx="2516339" cy="676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spc="-45" dirty="0"/>
              <a:t>Expectations </a:t>
            </a:r>
            <a:r>
              <a:rPr spc="-50" dirty="0"/>
              <a:t>for </a:t>
            </a:r>
            <a:r>
              <a:rPr spc="-45" dirty="0"/>
              <a:t>Nursing</a:t>
            </a:r>
            <a:r>
              <a:rPr spc="-170" dirty="0"/>
              <a:t> </a:t>
            </a:r>
            <a:r>
              <a:rPr spc="-40" dirty="0"/>
              <a:t>Facilities</a:t>
            </a:r>
          </a:p>
        </p:txBody>
      </p:sp>
      <p:sp>
        <p:nvSpPr>
          <p:cNvPr id="4" name="Text Placeholder 3">
            <a:extLst>
              <a:ext uri="{FF2B5EF4-FFF2-40B4-BE49-F238E27FC236}">
                <a16:creationId xmlns:a16="http://schemas.microsoft.com/office/drawing/2014/main" id="{BDFAFA60-5C92-47CC-85F3-9736258ADF5A}"/>
              </a:ext>
            </a:extLst>
          </p:cNvPr>
          <p:cNvSpPr>
            <a:spLocks noGrp="1"/>
          </p:cNvSpPr>
          <p:nvPr>
            <p:ph type="body" sz="quarter" idx="13"/>
          </p:nvPr>
        </p:nvSpPr>
        <p:spPr>
          <a:xfrm>
            <a:off x="842963" y="1381125"/>
            <a:ext cx="7127845" cy="4838700"/>
          </a:xfrm>
        </p:spPr>
        <p:txBody>
          <a:bodyPr/>
          <a:lstStyle/>
          <a:p>
            <a:r>
              <a:rPr lang="en-US" dirty="0"/>
              <a:t>Get to know the NP and RNCC teams assigned to Provider Partners members. We are here to help you!</a:t>
            </a:r>
          </a:p>
          <a:p>
            <a:r>
              <a:rPr lang="en-US" dirty="0">
                <a:solidFill>
                  <a:srgbClr val="C55A11"/>
                </a:solidFill>
              </a:rPr>
              <a:t>Communicate! </a:t>
            </a:r>
          </a:p>
          <a:p>
            <a:r>
              <a:rPr lang="en-US" dirty="0"/>
              <a:t>Review the member’s care plan and participate in ICT meetings and activities.</a:t>
            </a:r>
          </a:p>
          <a:p>
            <a:r>
              <a:rPr lang="en-US" dirty="0"/>
              <a:t>Call the NP or RNCC if a Provider Partners member is at risk for a transition.</a:t>
            </a:r>
          </a:p>
          <a:p>
            <a:r>
              <a:rPr lang="en-US" dirty="0"/>
              <a:t>Notify the NP or RNCC as soon as the member returns  from a hospital stay.</a:t>
            </a:r>
          </a:p>
          <a:p>
            <a:r>
              <a:rPr lang="en-US" dirty="0"/>
              <a:t>Deliver care in accordance with appropriate evidence-  based guidelines.</a:t>
            </a:r>
          </a:p>
          <a:p>
            <a:endParaRPr lang="en-US" dirty="0"/>
          </a:p>
        </p:txBody>
      </p:sp>
      <p:sp>
        <p:nvSpPr>
          <p:cNvPr id="5" name="object 5"/>
          <p:cNvSpPr/>
          <p:nvPr/>
        </p:nvSpPr>
        <p:spPr>
          <a:xfrm>
            <a:off x="8253727" y="2171073"/>
            <a:ext cx="765175" cy="676910"/>
          </a:xfrm>
          <a:custGeom>
            <a:avLst/>
            <a:gdLst/>
            <a:ahLst/>
            <a:cxnLst/>
            <a:rect l="l" t="t" r="r" b="b"/>
            <a:pathLst>
              <a:path w="765175" h="676910">
                <a:moveTo>
                  <a:pt x="765048" y="258445"/>
                </a:moveTo>
                <a:lnTo>
                  <a:pt x="0" y="258445"/>
                </a:lnTo>
                <a:lnTo>
                  <a:pt x="236474" y="418211"/>
                </a:lnTo>
                <a:lnTo>
                  <a:pt x="146050" y="676656"/>
                </a:lnTo>
                <a:lnTo>
                  <a:pt x="382524" y="516889"/>
                </a:lnTo>
                <a:lnTo>
                  <a:pt x="563099" y="516889"/>
                </a:lnTo>
                <a:lnTo>
                  <a:pt x="528574" y="418211"/>
                </a:lnTo>
                <a:lnTo>
                  <a:pt x="765048" y="258445"/>
                </a:lnTo>
                <a:close/>
              </a:path>
              <a:path w="765175" h="676910">
                <a:moveTo>
                  <a:pt x="563099" y="516889"/>
                </a:moveTo>
                <a:lnTo>
                  <a:pt x="382524" y="516889"/>
                </a:lnTo>
                <a:lnTo>
                  <a:pt x="618998" y="676656"/>
                </a:lnTo>
                <a:lnTo>
                  <a:pt x="563099" y="516889"/>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7" name="object 7"/>
          <p:cNvSpPr txBox="1"/>
          <p:nvPr/>
        </p:nvSpPr>
        <p:spPr>
          <a:xfrm>
            <a:off x="9108185" y="2285238"/>
            <a:ext cx="2649923" cy="1552348"/>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44536A"/>
                </a:solidFill>
                <a:latin typeface="Calibri"/>
                <a:cs typeface="Calibri"/>
              </a:rPr>
              <a:t>Please </a:t>
            </a:r>
            <a:r>
              <a:rPr sz="2000" spc="-10" dirty="0">
                <a:solidFill>
                  <a:srgbClr val="44536A"/>
                </a:solidFill>
                <a:latin typeface="Calibri"/>
                <a:cs typeface="Calibri"/>
              </a:rPr>
              <a:t>complete </a:t>
            </a:r>
            <a:r>
              <a:rPr sz="2000" dirty="0">
                <a:solidFill>
                  <a:srgbClr val="44536A"/>
                </a:solidFill>
                <a:latin typeface="Calibri"/>
                <a:cs typeface="Calibri"/>
              </a:rPr>
              <a:t>the  </a:t>
            </a:r>
            <a:r>
              <a:rPr sz="2000" spc="-15" dirty="0">
                <a:solidFill>
                  <a:srgbClr val="44536A"/>
                </a:solidFill>
                <a:latin typeface="Calibri"/>
                <a:cs typeface="Calibri"/>
              </a:rPr>
              <a:t>attestation at </a:t>
            </a:r>
            <a:r>
              <a:rPr sz="2000" dirty="0">
                <a:solidFill>
                  <a:srgbClr val="44536A"/>
                </a:solidFill>
                <a:latin typeface="Calibri"/>
                <a:cs typeface="Calibri"/>
              </a:rPr>
              <a:t>the end  </a:t>
            </a:r>
            <a:r>
              <a:rPr sz="2000" spc="-5" dirty="0">
                <a:solidFill>
                  <a:srgbClr val="44536A"/>
                </a:solidFill>
                <a:latin typeface="Calibri"/>
                <a:cs typeface="Calibri"/>
              </a:rPr>
              <a:t>of </a:t>
            </a:r>
            <a:r>
              <a:rPr sz="2000" dirty="0">
                <a:solidFill>
                  <a:srgbClr val="44536A"/>
                </a:solidFill>
                <a:latin typeface="Calibri"/>
                <a:cs typeface="Calibri"/>
              </a:rPr>
              <a:t>this </a:t>
            </a:r>
            <a:r>
              <a:rPr sz="2000" spc="-5" dirty="0">
                <a:solidFill>
                  <a:srgbClr val="44536A"/>
                </a:solidFill>
                <a:latin typeface="Calibri"/>
                <a:cs typeface="Calibri"/>
              </a:rPr>
              <a:t>training </a:t>
            </a:r>
            <a:r>
              <a:rPr sz="2000" dirty="0">
                <a:solidFill>
                  <a:srgbClr val="44536A"/>
                </a:solidFill>
                <a:latin typeface="Calibri"/>
                <a:cs typeface="Calibri"/>
              </a:rPr>
              <a:t>as  </a:t>
            </a:r>
            <a:r>
              <a:rPr sz="2000" spc="-5" dirty="0">
                <a:solidFill>
                  <a:srgbClr val="44536A"/>
                </a:solidFill>
                <a:latin typeface="Calibri"/>
                <a:cs typeface="Calibri"/>
              </a:rPr>
              <a:t>P</a:t>
            </a:r>
            <a:r>
              <a:rPr lang="en-US" sz="2000" spc="-5" dirty="0">
                <a:solidFill>
                  <a:srgbClr val="44536A"/>
                </a:solidFill>
                <a:latin typeface="Calibri"/>
                <a:cs typeface="Calibri"/>
              </a:rPr>
              <a:t>rovider Partners</a:t>
            </a:r>
            <a:r>
              <a:rPr sz="2000" spc="-5" dirty="0">
                <a:solidFill>
                  <a:srgbClr val="44536A"/>
                </a:solidFill>
                <a:latin typeface="Calibri"/>
                <a:cs typeface="Calibri"/>
              </a:rPr>
              <a:t> </a:t>
            </a:r>
            <a:r>
              <a:rPr sz="2000" dirty="0">
                <a:solidFill>
                  <a:srgbClr val="44536A"/>
                </a:solidFill>
                <a:latin typeface="Calibri"/>
                <a:cs typeface="Calibri"/>
              </a:rPr>
              <a:t>is </a:t>
            </a:r>
            <a:r>
              <a:rPr sz="2000" spc="-10" dirty="0">
                <a:solidFill>
                  <a:srgbClr val="44536A"/>
                </a:solidFill>
                <a:latin typeface="Calibri"/>
                <a:cs typeface="Calibri"/>
              </a:rPr>
              <a:t>required </a:t>
            </a:r>
            <a:r>
              <a:rPr sz="2000" spc="-15" dirty="0">
                <a:solidFill>
                  <a:srgbClr val="44536A"/>
                </a:solidFill>
                <a:latin typeface="Calibri"/>
                <a:cs typeface="Calibri"/>
              </a:rPr>
              <a:t>to </a:t>
            </a:r>
            <a:r>
              <a:rPr sz="2000" spc="-10" dirty="0">
                <a:solidFill>
                  <a:srgbClr val="44536A"/>
                </a:solidFill>
                <a:latin typeface="Calibri"/>
                <a:cs typeface="Calibri"/>
              </a:rPr>
              <a:t>track your</a:t>
            </a:r>
            <a:r>
              <a:rPr sz="2000" spc="-50" dirty="0">
                <a:solidFill>
                  <a:srgbClr val="44536A"/>
                </a:solidFill>
                <a:latin typeface="Calibri"/>
                <a:cs typeface="Calibri"/>
              </a:rPr>
              <a:t> </a:t>
            </a:r>
            <a:r>
              <a:rPr sz="2000" spc="-5" dirty="0">
                <a:solidFill>
                  <a:srgbClr val="44536A"/>
                </a:solidFill>
                <a:latin typeface="Calibri"/>
                <a:cs typeface="Calibri"/>
              </a:rPr>
              <a:t>completion!</a:t>
            </a:r>
            <a:endParaRPr sz="2000" dirty="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lang="en-US" spc="-45" dirty="0"/>
              <a:t>MOC Training Requirements </a:t>
            </a:r>
            <a:endParaRPr spc="-40" dirty="0"/>
          </a:p>
        </p:txBody>
      </p:sp>
      <p:sp>
        <p:nvSpPr>
          <p:cNvPr id="4" name="Text Placeholder 3">
            <a:extLst>
              <a:ext uri="{FF2B5EF4-FFF2-40B4-BE49-F238E27FC236}">
                <a16:creationId xmlns:a16="http://schemas.microsoft.com/office/drawing/2014/main" id="{BDFAFA60-5C92-47CC-85F3-9736258ADF5A}"/>
              </a:ext>
            </a:extLst>
          </p:cNvPr>
          <p:cNvSpPr>
            <a:spLocks noGrp="1"/>
          </p:cNvSpPr>
          <p:nvPr>
            <p:ph type="body" sz="quarter" idx="13"/>
          </p:nvPr>
        </p:nvSpPr>
        <p:spPr>
          <a:xfrm>
            <a:off x="842963" y="1381125"/>
            <a:ext cx="10768934" cy="4838700"/>
          </a:xfrm>
        </p:spPr>
        <p:txBody>
          <a:bodyPr/>
          <a:lstStyle/>
          <a:p>
            <a:r>
              <a:rPr lang="en-US" dirty="0"/>
              <a:t>Model of Care training is conducted to ensure special needs plan model of care (SNP MOC) training is administered in accordance with the requirements and guidelines sent forth by the Centers for Medicare &amp; Medicaid (CMS). </a:t>
            </a:r>
          </a:p>
          <a:p>
            <a:r>
              <a:rPr lang="en-US" dirty="0"/>
              <a:t>Employees, Board members, and contracted consultants are required to complete the MOC training and attest to training completion within 60 days of hire, appointment or contracting and annually thereafter. </a:t>
            </a:r>
          </a:p>
          <a:p>
            <a:r>
              <a:rPr lang="en-US" dirty="0"/>
              <a:t>Network providers are required to complete Provider Partners MOC training and attest to training completion within 90 days of contracting and annually thereafter. Out- of- network providers that treat our members on a routine basis will be contacted by their Provider Network Manager to complete the training via the company’s website. </a:t>
            </a:r>
          </a:p>
        </p:txBody>
      </p:sp>
    </p:spTree>
    <p:extLst>
      <p:ext uri="{BB962C8B-B14F-4D97-AF65-F5344CB8AC3E}">
        <p14:creationId xmlns:p14="http://schemas.microsoft.com/office/powerpoint/2010/main" val="40145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35" dirty="0">
                <a:solidFill>
                  <a:srgbClr val="002060"/>
                </a:solidFill>
              </a:rPr>
              <a:t>Model </a:t>
            </a:r>
            <a:r>
              <a:rPr spc="-15" dirty="0">
                <a:solidFill>
                  <a:srgbClr val="002060"/>
                </a:solidFill>
              </a:rPr>
              <a:t>of </a:t>
            </a:r>
            <a:r>
              <a:rPr spc="-35" dirty="0">
                <a:solidFill>
                  <a:srgbClr val="002060"/>
                </a:solidFill>
              </a:rPr>
              <a:t>Care </a:t>
            </a:r>
            <a:r>
              <a:rPr spc="-30" dirty="0">
                <a:solidFill>
                  <a:srgbClr val="002060"/>
                </a:solidFill>
              </a:rPr>
              <a:t>Quality</a:t>
            </a:r>
            <a:r>
              <a:rPr spc="-280" dirty="0">
                <a:solidFill>
                  <a:srgbClr val="002060"/>
                </a:solidFill>
              </a:rPr>
              <a:t> </a:t>
            </a:r>
            <a:r>
              <a:rPr spc="-45" dirty="0">
                <a:solidFill>
                  <a:srgbClr val="002060"/>
                </a:solidFill>
              </a:rPr>
              <a:t>Measures</a:t>
            </a:r>
          </a:p>
        </p:txBody>
      </p:sp>
      <p:sp>
        <p:nvSpPr>
          <p:cNvPr id="3" name="object 3"/>
          <p:cNvSpPr/>
          <p:nvPr/>
        </p:nvSpPr>
        <p:spPr>
          <a:xfrm>
            <a:off x="367284" y="1511808"/>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4" name="object 4"/>
          <p:cNvSpPr txBox="1"/>
          <p:nvPr/>
        </p:nvSpPr>
        <p:spPr>
          <a:xfrm>
            <a:off x="430174" y="1532001"/>
            <a:ext cx="1249680" cy="1169670"/>
          </a:xfrm>
          <a:prstGeom prst="rect">
            <a:avLst/>
          </a:prstGeom>
        </p:spPr>
        <p:txBody>
          <a:bodyPr vert="horz" wrap="square" lIns="0" tIns="38100" rIns="0" bIns="0" rtlCol="0">
            <a:spAutoFit/>
          </a:bodyPr>
          <a:lstStyle/>
          <a:p>
            <a:pPr marL="12700" marR="5080">
              <a:lnSpc>
                <a:spcPct val="91700"/>
              </a:lnSpc>
              <a:spcBef>
                <a:spcPts val="300"/>
              </a:spcBef>
            </a:pPr>
            <a:r>
              <a:rPr sz="2000" dirty="0">
                <a:latin typeface="Calibri"/>
                <a:cs typeface="Calibri"/>
              </a:rPr>
              <a:t>Measu</a:t>
            </a:r>
            <a:r>
              <a:rPr sz="2000" spc="-40" dirty="0">
                <a:latin typeface="Calibri"/>
                <a:cs typeface="Calibri"/>
              </a:rPr>
              <a:t>r</a:t>
            </a:r>
            <a:r>
              <a:rPr sz="2000" dirty="0">
                <a:latin typeface="Calibri"/>
                <a:cs typeface="Calibri"/>
              </a:rPr>
              <a:t>able  </a:t>
            </a:r>
            <a:r>
              <a:rPr sz="2000" spc="-5" dirty="0">
                <a:latin typeface="Calibri"/>
                <a:cs typeface="Calibri"/>
              </a:rPr>
              <a:t>Goals </a:t>
            </a:r>
            <a:r>
              <a:rPr sz="2000" dirty="0">
                <a:latin typeface="Calibri"/>
                <a:cs typeface="Calibri"/>
              </a:rPr>
              <a:t>and  </a:t>
            </a:r>
            <a:r>
              <a:rPr sz="2000" spc="-5" dirty="0">
                <a:latin typeface="Calibri"/>
                <a:cs typeface="Calibri"/>
              </a:rPr>
              <a:t>Health  Outcomes</a:t>
            </a:r>
            <a:endParaRPr sz="2000">
              <a:latin typeface="Calibri"/>
              <a:cs typeface="Calibri"/>
            </a:endParaRPr>
          </a:p>
        </p:txBody>
      </p:sp>
      <p:sp>
        <p:nvSpPr>
          <p:cNvPr id="5" name="object 5"/>
          <p:cNvSpPr txBox="1"/>
          <p:nvPr/>
        </p:nvSpPr>
        <p:spPr>
          <a:xfrm>
            <a:off x="2179447" y="1545081"/>
            <a:ext cx="62357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HEDIS®</a:t>
            </a:r>
            <a:endParaRPr sz="1600">
              <a:latin typeface="Calibri"/>
              <a:cs typeface="Calibri"/>
            </a:endParaRPr>
          </a:p>
        </p:txBody>
      </p:sp>
      <p:sp>
        <p:nvSpPr>
          <p:cNvPr id="6" name="object 6"/>
          <p:cNvSpPr/>
          <p:nvPr/>
        </p:nvSpPr>
        <p:spPr>
          <a:xfrm>
            <a:off x="2007107" y="188213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7" name="object 7"/>
          <p:cNvSpPr txBox="1"/>
          <p:nvPr/>
        </p:nvSpPr>
        <p:spPr>
          <a:xfrm>
            <a:off x="2179447" y="1914524"/>
            <a:ext cx="261937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Chronic </a:t>
            </a:r>
            <a:r>
              <a:rPr sz="1600" spc="-5" dirty="0">
                <a:latin typeface="Calibri"/>
                <a:cs typeface="Calibri"/>
              </a:rPr>
              <a:t>condition</a:t>
            </a:r>
            <a:r>
              <a:rPr sz="1600" spc="-30" dirty="0">
                <a:latin typeface="Calibri"/>
                <a:cs typeface="Calibri"/>
              </a:rPr>
              <a:t> </a:t>
            </a:r>
            <a:r>
              <a:rPr sz="1600" spc="-10" dirty="0">
                <a:latin typeface="Calibri"/>
                <a:cs typeface="Calibri"/>
              </a:rPr>
              <a:t>management</a:t>
            </a:r>
            <a:endParaRPr sz="1600">
              <a:latin typeface="Calibri"/>
              <a:cs typeface="Calibri"/>
            </a:endParaRPr>
          </a:p>
        </p:txBody>
      </p:sp>
      <p:sp>
        <p:nvSpPr>
          <p:cNvPr id="8" name="object 8"/>
          <p:cNvSpPr/>
          <p:nvPr/>
        </p:nvSpPr>
        <p:spPr>
          <a:xfrm>
            <a:off x="2007107" y="225094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9" name="object 9"/>
          <p:cNvSpPr txBox="1"/>
          <p:nvPr/>
        </p:nvSpPr>
        <p:spPr>
          <a:xfrm>
            <a:off x="2179447" y="2284222"/>
            <a:ext cx="188023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Medication</a:t>
            </a:r>
            <a:r>
              <a:rPr sz="1600" spc="-55" dirty="0">
                <a:latin typeface="Calibri"/>
                <a:cs typeface="Calibri"/>
              </a:rPr>
              <a:t> </a:t>
            </a:r>
            <a:r>
              <a:rPr sz="1600" spc="-10" dirty="0">
                <a:latin typeface="Calibri"/>
                <a:cs typeface="Calibri"/>
              </a:rPr>
              <a:t>adherence</a:t>
            </a:r>
            <a:endParaRPr sz="1600">
              <a:latin typeface="Calibri"/>
              <a:cs typeface="Calibri"/>
            </a:endParaRPr>
          </a:p>
        </p:txBody>
      </p:sp>
      <p:sp>
        <p:nvSpPr>
          <p:cNvPr id="10" name="object 10"/>
          <p:cNvSpPr/>
          <p:nvPr/>
        </p:nvSpPr>
        <p:spPr>
          <a:xfrm>
            <a:off x="2007107" y="262127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1" name="object 11"/>
          <p:cNvSpPr txBox="1"/>
          <p:nvPr/>
        </p:nvSpPr>
        <p:spPr>
          <a:xfrm>
            <a:off x="2179447" y="2653664"/>
            <a:ext cx="86741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Ut</a:t>
            </a:r>
            <a:r>
              <a:rPr sz="1600" dirty="0">
                <a:latin typeface="Calibri"/>
                <a:cs typeface="Calibri"/>
              </a:rPr>
              <a:t>i</a:t>
            </a:r>
            <a:r>
              <a:rPr sz="1600" spc="-5" dirty="0">
                <a:latin typeface="Calibri"/>
                <a:cs typeface="Calibri"/>
              </a:rPr>
              <a:t>li</a:t>
            </a:r>
            <a:r>
              <a:rPr sz="1600" spc="-25" dirty="0">
                <a:latin typeface="Calibri"/>
                <a:cs typeface="Calibri"/>
              </a:rPr>
              <a:t>z</a:t>
            </a:r>
            <a:r>
              <a:rPr sz="1600" spc="-15" dirty="0">
                <a:latin typeface="Calibri"/>
                <a:cs typeface="Calibri"/>
              </a:rPr>
              <a:t>a</a:t>
            </a:r>
            <a:r>
              <a:rPr sz="1600" spc="-5" dirty="0">
                <a:latin typeface="Calibri"/>
                <a:cs typeface="Calibri"/>
              </a:rPr>
              <a:t>ti</a:t>
            </a:r>
            <a:r>
              <a:rPr sz="1600" spc="-10" dirty="0">
                <a:latin typeface="Calibri"/>
                <a:cs typeface="Calibri"/>
              </a:rPr>
              <a:t>on</a:t>
            </a:r>
            <a:endParaRPr sz="1600">
              <a:latin typeface="Calibri"/>
              <a:cs typeface="Calibri"/>
            </a:endParaRPr>
          </a:p>
        </p:txBody>
      </p:sp>
      <p:sp>
        <p:nvSpPr>
          <p:cNvPr id="12" name="object 12"/>
          <p:cNvSpPr/>
          <p:nvPr/>
        </p:nvSpPr>
        <p:spPr>
          <a:xfrm>
            <a:off x="2007107" y="299008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3" name="object 13"/>
          <p:cNvSpPr/>
          <p:nvPr/>
        </p:nvSpPr>
        <p:spPr>
          <a:xfrm>
            <a:off x="367284" y="3008376"/>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14" name="object 14"/>
          <p:cNvSpPr txBox="1"/>
          <p:nvPr/>
        </p:nvSpPr>
        <p:spPr>
          <a:xfrm>
            <a:off x="430174" y="3029204"/>
            <a:ext cx="1487805" cy="1169035"/>
          </a:xfrm>
          <a:prstGeom prst="rect">
            <a:avLst/>
          </a:prstGeom>
        </p:spPr>
        <p:txBody>
          <a:bodyPr vert="horz" wrap="square" lIns="0" tIns="38100" rIns="0" bIns="0" rtlCol="0">
            <a:spAutoFit/>
          </a:bodyPr>
          <a:lstStyle/>
          <a:p>
            <a:pPr marL="12700" marR="5080">
              <a:lnSpc>
                <a:spcPct val="91700"/>
              </a:lnSpc>
              <a:spcBef>
                <a:spcPts val="300"/>
              </a:spcBef>
            </a:pPr>
            <a:r>
              <a:rPr sz="2000" spc="-5" dirty="0">
                <a:latin typeface="Calibri"/>
                <a:cs typeface="Calibri"/>
              </a:rPr>
              <a:t>Compliance  with CMS-  </a:t>
            </a:r>
            <a:r>
              <a:rPr sz="2000" spc="-10" dirty="0">
                <a:latin typeface="Calibri"/>
                <a:cs typeface="Calibri"/>
              </a:rPr>
              <a:t>required</a:t>
            </a:r>
            <a:r>
              <a:rPr sz="2000" spc="-70" dirty="0">
                <a:latin typeface="Calibri"/>
                <a:cs typeface="Calibri"/>
              </a:rPr>
              <a:t> </a:t>
            </a:r>
            <a:r>
              <a:rPr sz="2000" dirty="0">
                <a:latin typeface="Calibri"/>
                <a:cs typeface="Calibri"/>
              </a:rPr>
              <a:t>MOC  </a:t>
            </a:r>
            <a:r>
              <a:rPr sz="2000" spc="-10" dirty="0">
                <a:latin typeface="Calibri"/>
                <a:cs typeface="Calibri"/>
              </a:rPr>
              <a:t>processes</a:t>
            </a:r>
            <a:endParaRPr sz="2000">
              <a:latin typeface="Calibri"/>
              <a:cs typeface="Calibri"/>
            </a:endParaRPr>
          </a:p>
        </p:txBody>
      </p:sp>
      <p:sp>
        <p:nvSpPr>
          <p:cNvPr id="15" name="object 15"/>
          <p:cNvSpPr txBox="1"/>
          <p:nvPr/>
        </p:nvSpPr>
        <p:spPr>
          <a:xfrm>
            <a:off x="2179447" y="3042030"/>
            <a:ext cx="299402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HRA </a:t>
            </a:r>
            <a:r>
              <a:rPr sz="1600" spc="-5" dirty="0">
                <a:latin typeface="Calibri"/>
                <a:cs typeface="Calibri"/>
              </a:rPr>
              <a:t>and </a:t>
            </a:r>
            <a:r>
              <a:rPr sz="1600" spc="-15" dirty="0">
                <a:latin typeface="Calibri"/>
                <a:cs typeface="Calibri"/>
              </a:rPr>
              <a:t>Care </a:t>
            </a:r>
            <a:r>
              <a:rPr sz="1600" spc="-5" dirty="0">
                <a:latin typeface="Calibri"/>
                <a:cs typeface="Calibri"/>
              </a:rPr>
              <a:t>Plan </a:t>
            </a:r>
            <a:r>
              <a:rPr sz="1600" spc="-10" dirty="0">
                <a:latin typeface="Calibri"/>
                <a:cs typeface="Calibri"/>
              </a:rPr>
              <a:t>completion</a:t>
            </a:r>
            <a:r>
              <a:rPr sz="1600" spc="25" dirty="0">
                <a:latin typeface="Calibri"/>
                <a:cs typeface="Calibri"/>
              </a:rPr>
              <a:t> </a:t>
            </a:r>
            <a:r>
              <a:rPr sz="1600" spc="-15" dirty="0">
                <a:latin typeface="Calibri"/>
                <a:cs typeface="Calibri"/>
              </a:rPr>
              <a:t>rates</a:t>
            </a:r>
            <a:endParaRPr sz="1600">
              <a:latin typeface="Calibri"/>
              <a:cs typeface="Calibri"/>
            </a:endParaRPr>
          </a:p>
        </p:txBody>
      </p:sp>
      <p:sp>
        <p:nvSpPr>
          <p:cNvPr id="16" name="object 16"/>
          <p:cNvSpPr/>
          <p:nvPr/>
        </p:nvSpPr>
        <p:spPr>
          <a:xfrm>
            <a:off x="2007107" y="337870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7" name="object 17"/>
          <p:cNvSpPr txBox="1"/>
          <p:nvPr/>
        </p:nvSpPr>
        <p:spPr>
          <a:xfrm>
            <a:off x="2179447" y="3411728"/>
            <a:ext cx="178117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Timely </a:t>
            </a:r>
            <a:r>
              <a:rPr sz="1600" spc="-10" dirty="0">
                <a:latin typeface="Calibri"/>
                <a:cs typeface="Calibri"/>
              </a:rPr>
              <a:t>member</a:t>
            </a:r>
            <a:r>
              <a:rPr sz="1600" spc="-15" dirty="0">
                <a:latin typeface="Calibri"/>
                <a:cs typeface="Calibri"/>
              </a:rPr>
              <a:t> </a:t>
            </a:r>
            <a:r>
              <a:rPr sz="1600" spc="-5" dirty="0">
                <a:latin typeface="Calibri"/>
                <a:cs typeface="Calibri"/>
              </a:rPr>
              <a:t>visits</a:t>
            </a:r>
            <a:endParaRPr sz="1600">
              <a:latin typeface="Calibri"/>
              <a:cs typeface="Calibri"/>
            </a:endParaRPr>
          </a:p>
        </p:txBody>
      </p:sp>
      <p:sp>
        <p:nvSpPr>
          <p:cNvPr id="18" name="object 18"/>
          <p:cNvSpPr/>
          <p:nvPr/>
        </p:nvSpPr>
        <p:spPr>
          <a:xfrm>
            <a:off x="2007107" y="374751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9" name="object 19"/>
          <p:cNvSpPr txBox="1"/>
          <p:nvPr/>
        </p:nvSpPr>
        <p:spPr>
          <a:xfrm>
            <a:off x="2179447" y="3781171"/>
            <a:ext cx="2457450"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Care </a:t>
            </a:r>
            <a:r>
              <a:rPr sz="1600" spc="-10" dirty="0">
                <a:latin typeface="Calibri"/>
                <a:cs typeface="Calibri"/>
              </a:rPr>
              <a:t>transitions</a:t>
            </a:r>
            <a:r>
              <a:rPr sz="1600" spc="10" dirty="0">
                <a:latin typeface="Calibri"/>
                <a:cs typeface="Calibri"/>
              </a:rPr>
              <a:t> </a:t>
            </a:r>
            <a:r>
              <a:rPr sz="1600" spc="-10" dirty="0">
                <a:latin typeface="Calibri"/>
                <a:cs typeface="Calibri"/>
              </a:rPr>
              <a:t>management</a:t>
            </a:r>
            <a:endParaRPr sz="1600">
              <a:latin typeface="Calibri"/>
              <a:cs typeface="Calibri"/>
            </a:endParaRPr>
          </a:p>
        </p:txBody>
      </p:sp>
      <p:sp>
        <p:nvSpPr>
          <p:cNvPr id="20" name="object 20"/>
          <p:cNvSpPr/>
          <p:nvPr/>
        </p:nvSpPr>
        <p:spPr>
          <a:xfrm>
            <a:off x="2007107" y="4117847"/>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1" name="object 21"/>
          <p:cNvSpPr txBox="1"/>
          <p:nvPr/>
        </p:nvSpPr>
        <p:spPr>
          <a:xfrm>
            <a:off x="2179447" y="4150867"/>
            <a:ext cx="3532864" cy="258404"/>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Staff</a:t>
            </a:r>
            <a:r>
              <a:rPr lang="en-US" sz="1600" spc="-15" dirty="0">
                <a:latin typeface="Calibri"/>
                <a:cs typeface="Calibri"/>
              </a:rPr>
              <a:t>, </a:t>
            </a:r>
            <a:r>
              <a:rPr sz="1600" spc="-10" dirty="0">
                <a:latin typeface="Calibri"/>
                <a:cs typeface="Calibri"/>
              </a:rPr>
              <a:t>Provider </a:t>
            </a:r>
            <a:r>
              <a:rPr lang="en-US" sz="1600" spc="-10" dirty="0">
                <a:latin typeface="Calibri"/>
                <a:cs typeface="Calibri"/>
              </a:rPr>
              <a:t>&amp; Facility </a:t>
            </a:r>
            <a:r>
              <a:rPr sz="1600" spc="-5" dirty="0">
                <a:latin typeface="Calibri"/>
                <a:cs typeface="Calibri"/>
              </a:rPr>
              <a:t>MOC</a:t>
            </a:r>
            <a:r>
              <a:rPr sz="1600" spc="40" dirty="0">
                <a:latin typeface="Calibri"/>
                <a:cs typeface="Calibri"/>
              </a:rPr>
              <a:t> </a:t>
            </a:r>
            <a:r>
              <a:rPr sz="1600" spc="-25" dirty="0">
                <a:latin typeface="Calibri"/>
                <a:cs typeface="Calibri"/>
              </a:rPr>
              <a:t>Training</a:t>
            </a:r>
            <a:endParaRPr sz="1600" dirty="0">
              <a:latin typeface="Calibri"/>
              <a:cs typeface="Calibri"/>
            </a:endParaRPr>
          </a:p>
        </p:txBody>
      </p:sp>
      <p:sp>
        <p:nvSpPr>
          <p:cNvPr id="22" name="object 22"/>
          <p:cNvSpPr/>
          <p:nvPr/>
        </p:nvSpPr>
        <p:spPr>
          <a:xfrm>
            <a:off x="2007107" y="448665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3" name="object 23"/>
          <p:cNvSpPr/>
          <p:nvPr/>
        </p:nvSpPr>
        <p:spPr>
          <a:xfrm>
            <a:off x="367284" y="4504944"/>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24" name="object 24"/>
          <p:cNvSpPr txBox="1"/>
          <p:nvPr/>
        </p:nvSpPr>
        <p:spPr>
          <a:xfrm>
            <a:off x="430174" y="4526026"/>
            <a:ext cx="1216025" cy="611505"/>
          </a:xfrm>
          <a:prstGeom prst="rect">
            <a:avLst/>
          </a:prstGeom>
        </p:spPr>
        <p:txBody>
          <a:bodyPr vert="horz" wrap="square" lIns="0" tIns="12700" rIns="0" bIns="0" rtlCol="0">
            <a:spAutoFit/>
          </a:bodyPr>
          <a:lstStyle/>
          <a:p>
            <a:pPr marL="12700">
              <a:lnSpc>
                <a:spcPts val="2305"/>
              </a:lnSpc>
              <a:spcBef>
                <a:spcPts val="100"/>
              </a:spcBef>
            </a:pPr>
            <a:r>
              <a:rPr sz="2000" dirty="0">
                <a:latin typeface="Calibri"/>
                <a:cs typeface="Calibri"/>
              </a:rPr>
              <a:t>Member</a:t>
            </a:r>
            <a:endParaRPr sz="2000">
              <a:latin typeface="Calibri"/>
              <a:cs typeface="Calibri"/>
            </a:endParaRPr>
          </a:p>
          <a:p>
            <a:pPr marL="12700">
              <a:lnSpc>
                <a:spcPts val="2305"/>
              </a:lnSpc>
            </a:pPr>
            <a:r>
              <a:rPr sz="2000" spc="-10" dirty="0">
                <a:latin typeface="Calibri"/>
                <a:cs typeface="Calibri"/>
              </a:rPr>
              <a:t>Satisfaction</a:t>
            </a:r>
            <a:endParaRPr sz="2000">
              <a:latin typeface="Calibri"/>
              <a:cs typeface="Calibri"/>
            </a:endParaRPr>
          </a:p>
        </p:txBody>
      </p:sp>
      <p:sp>
        <p:nvSpPr>
          <p:cNvPr id="25" name="object 25"/>
          <p:cNvSpPr txBox="1"/>
          <p:nvPr/>
        </p:nvSpPr>
        <p:spPr>
          <a:xfrm>
            <a:off x="2179447" y="4589526"/>
            <a:ext cx="3949700" cy="504625"/>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P</a:t>
            </a:r>
            <a:r>
              <a:rPr lang="en-US" sz="1600" spc="-5" dirty="0">
                <a:latin typeface="Calibri"/>
                <a:cs typeface="Calibri"/>
              </a:rPr>
              <a:t>rovider Partners </a:t>
            </a:r>
            <a:r>
              <a:rPr sz="1600" spc="-5" dirty="0">
                <a:latin typeface="Calibri"/>
                <a:cs typeface="Calibri"/>
              </a:rPr>
              <a:t>designed </a:t>
            </a:r>
            <a:r>
              <a:rPr sz="1600" spc="-10" dirty="0">
                <a:latin typeface="Calibri"/>
                <a:cs typeface="Calibri"/>
              </a:rPr>
              <a:t>survey conducted once per</a:t>
            </a:r>
            <a:r>
              <a:rPr sz="1600" spc="55" dirty="0">
                <a:latin typeface="Calibri"/>
                <a:cs typeface="Calibri"/>
              </a:rPr>
              <a:t> </a:t>
            </a:r>
            <a:r>
              <a:rPr sz="1600" spc="-10" dirty="0">
                <a:latin typeface="Calibri"/>
                <a:cs typeface="Calibri"/>
              </a:rPr>
              <a:t>year</a:t>
            </a:r>
            <a:endParaRPr sz="1600" dirty="0">
              <a:latin typeface="Calibri"/>
              <a:cs typeface="Calibri"/>
            </a:endParaRPr>
          </a:p>
        </p:txBody>
      </p:sp>
      <p:sp>
        <p:nvSpPr>
          <p:cNvPr id="26" name="object 26"/>
          <p:cNvSpPr/>
          <p:nvPr/>
        </p:nvSpPr>
        <p:spPr>
          <a:xfrm>
            <a:off x="2007107" y="5932932"/>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7" name="object 27"/>
          <p:cNvSpPr/>
          <p:nvPr/>
        </p:nvSpPr>
        <p:spPr>
          <a:xfrm>
            <a:off x="8526907" y="1760791"/>
            <a:ext cx="3573779" cy="2203704"/>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9870312-0ECF-449F-A1E2-3BE3FD2ABC94}"/>
              </a:ext>
            </a:extLst>
          </p:cNvPr>
          <p:cNvSpPr>
            <a:spLocks noGrp="1"/>
          </p:cNvSpPr>
          <p:nvPr>
            <p:ph type="title"/>
          </p:nvPr>
        </p:nvSpPr>
        <p:spPr/>
        <p:txBody>
          <a:bodyPr/>
          <a:lstStyle/>
          <a:p>
            <a:r>
              <a:rPr lang="en-US" dirty="0"/>
              <a:t>Evaluation of the Model of Care</a:t>
            </a:r>
          </a:p>
        </p:txBody>
      </p:sp>
      <p:sp>
        <p:nvSpPr>
          <p:cNvPr id="6" name="Text Placeholder 5">
            <a:extLst>
              <a:ext uri="{FF2B5EF4-FFF2-40B4-BE49-F238E27FC236}">
                <a16:creationId xmlns:a16="http://schemas.microsoft.com/office/drawing/2014/main" id="{654C468B-D992-4420-95F8-873B21242CAE}"/>
              </a:ext>
            </a:extLst>
          </p:cNvPr>
          <p:cNvSpPr>
            <a:spLocks noGrp="1"/>
          </p:cNvSpPr>
          <p:nvPr>
            <p:ph type="body" sz="quarter" idx="13"/>
          </p:nvPr>
        </p:nvSpPr>
        <p:spPr>
          <a:xfrm>
            <a:off x="842963" y="1381125"/>
            <a:ext cx="6739572" cy="4838700"/>
          </a:xfrm>
        </p:spPr>
        <p:txBody>
          <a:bodyPr/>
          <a:lstStyle/>
          <a:p>
            <a:r>
              <a:rPr lang="en-US" dirty="0"/>
              <a:t>Data is collected, analyzed and evaluated on a monthly, quarterly and annual basis from each domain of care to monitor performance and identify areas for improvement and to ensure program goals have been met.</a:t>
            </a:r>
          </a:p>
          <a:p>
            <a:endParaRPr lang="en-US" dirty="0">
              <a:solidFill>
                <a:srgbClr val="C55A11"/>
              </a:solidFill>
            </a:endParaRPr>
          </a:p>
          <a:p>
            <a:r>
              <a:rPr lang="en-US" dirty="0">
                <a:solidFill>
                  <a:srgbClr val="C55A11"/>
                </a:solidFill>
              </a:rPr>
              <a:t>Annual Evaluation of the MOC</a:t>
            </a:r>
          </a:p>
          <a:p>
            <a:pPr lvl="1"/>
            <a:r>
              <a:rPr lang="en-US" dirty="0">
                <a:solidFill>
                  <a:srgbClr val="C55A11"/>
                </a:solidFill>
              </a:rPr>
              <a:t>Formal evaluation of MOC effectiveness led by Provider Partners Quality Improvement (QI) department.</a:t>
            </a:r>
          </a:p>
          <a:p>
            <a:pPr lvl="1"/>
            <a:r>
              <a:rPr lang="en-US" altLang="en-US" sz="2400" dirty="0">
                <a:solidFill>
                  <a:srgbClr val="C55A11"/>
                </a:solidFill>
              </a:rPr>
              <a:t>Significant changes to the MOC must be approved by the QIC.</a:t>
            </a:r>
          </a:p>
          <a:p>
            <a:pPr lvl="1"/>
            <a:endParaRPr lang="en-US" dirty="0">
              <a:solidFill>
                <a:srgbClr val="C55A11"/>
              </a:solidFill>
            </a:endParaRPr>
          </a:p>
          <a:p>
            <a:endParaRPr lang="en-US" dirty="0"/>
          </a:p>
          <a:p>
            <a:endParaRPr lang="en-US" dirty="0"/>
          </a:p>
        </p:txBody>
      </p:sp>
      <p:sp>
        <p:nvSpPr>
          <p:cNvPr id="5" name="object 5"/>
          <p:cNvSpPr/>
          <p:nvPr/>
        </p:nvSpPr>
        <p:spPr>
          <a:xfrm>
            <a:off x="8118158" y="1403676"/>
            <a:ext cx="3230879" cy="24231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836436" y="4012566"/>
            <a:ext cx="843280" cy="728980"/>
          </a:xfrm>
          <a:custGeom>
            <a:avLst/>
            <a:gdLst/>
            <a:ahLst/>
            <a:cxnLst/>
            <a:rect l="l" t="t" r="r" b="b"/>
            <a:pathLst>
              <a:path w="843279" h="728979">
                <a:moveTo>
                  <a:pt x="842772" y="278257"/>
                </a:moveTo>
                <a:lnTo>
                  <a:pt x="0" y="278257"/>
                </a:lnTo>
                <a:lnTo>
                  <a:pt x="260476" y="450215"/>
                </a:lnTo>
                <a:lnTo>
                  <a:pt x="160908" y="728472"/>
                </a:lnTo>
                <a:lnTo>
                  <a:pt x="421385" y="556513"/>
                </a:lnTo>
                <a:lnTo>
                  <a:pt x="620331" y="556513"/>
                </a:lnTo>
                <a:lnTo>
                  <a:pt x="582295" y="450215"/>
                </a:lnTo>
                <a:lnTo>
                  <a:pt x="842772" y="278257"/>
                </a:lnTo>
                <a:close/>
              </a:path>
              <a:path w="843279" h="728979">
                <a:moveTo>
                  <a:pt x="620331" y="556513"/>
                </a:moveTo>
                <a:lnTo>
                  <a:pt x="421385" y="556513"/>
                </a:lnTo>
                <a:lnTo>
                  <a:pt x="681862" y="728472"/>
                </a:lnTo>
                <a:lnTo>
                  <a:pt x="620331" y="556513"/>
                </a:lnTo>
                <a:close/>
              </a:path>
              <a:path w="843279" h="728979">
                <a:moveTo>
                  <a:pt x="421385" y="0"/>
                </a:moveTo>
                <a:lnTo>
                  <a:pt x="321945" y="278257"/>
                </a:lnTo>
                <a:lnTo>
                  <a:pt x="520826" y="278257"/>
                </a:lnTo>
                <a:lnTo>
                  <a:pt x="421385" y="0"/>
                </a:lnTo>
                <a:close/>
              </a:path>
            </a:pathLst>
          </a:custGeom>
          <a:solidFill>
            <a:srgbClr val="FFC000"/>
          </a:solidFill>
        </p:spPr>
        <p:txBody>
          <a:bodyPr wrap="square" lIns="0" tIns="0" rIns="0" bIns="0" rtlCol="0"/>
          <a:lstStyle/>
          <a:p>
            <a:endParaRPr/>
          </a:p>
        </p:txBody>
      </p:sp>
      <p:sp>
        <p:nvSpPr>
          <p:cNvPr id="8" name="object 8"/>
          <p:cNvSpPr/>
          <p:nvPr/>
        </p:nvSpPr>
        <p:spPr>
          <a:xfrm>
            <a:off x="7836436" y="4012566"/>
            <a:ext cx="843280" cy="728980"/>
          </a:xfrm>
          <a:custGeom>
            <a:avLst/>
            <a:gdLst/>
            <a:ahLst/>
            <a:cxnLst/>
            <a:rect l="l" t="t" r="r" b="b"/>
            <a:pathLst>
              <a:path w="843279" h="728979">
                <a:moveTo>
                  <a:pt x="0" y="278257"/>
                </a:moveTo>
                <a:lnTo>
                  <a:pt x="321945" y="278257"/>
                </a:lnTo>
                <a:lnTo>
                  <a:pt x="421385" y="0"/>
                </a:lnTo>
                <a:lnTo>
                  <a:pt x="520826" y="278257"/>
                </a:lnTo>
                <a:lnTo>
                  <a:pt x="842772" y="278257"/>
                </a:lnTo>
                <a:lnTo>
                  <a:pt x="582295" y="450215"/>
                </a:lnTo>
                <a:lnTo>
                  <a:pt x="681862" y="728472"/>
                </a:lnTo>
                <a:lnTo>
                  <a:pt x="421385" y="556513"/>
                </a:lnTo>
                <a:lnTo>
                  <a:pt x="160908" y="728472"/>
                </a:lnTo>
                <a:lnTo>
                  <a:pt x="260476" y="450215"/>
                </a:lnTo>
                <a:lnTo>
                  <a:pt x="0" y="278257"/>
                </a:lnTo>
                <a:close/>
              </a:path>
            </a:pathLst>
          </a:custGeom>
          <a:ln w="12192">
            <a:solidFill>
              <a:srgbClr val="FFC000"/>
            </a:solidFill>
          </a:ln>
        </p:spPr>
        <p:txBody>
          <a:bodyPr wrap="square" lIns="0" tIns="0" rIns="0" bIns="0" rtlCol="0"/>
          <a:lstStyle/>
          <a:p>
            <a:endParaRPr dirty="0"/>
          </a:p>
        </p:txBody>
      </p:sp>
      <p:sp>
        <p:nvSpPr>
          <p:cNvPr id="9" name="object 9"/>
          <p:cNvSpPr txBox="1"/>
          <p:nvPr/>
        </p:nvSpPr>
        <p:spPr>
          <a:xfrm>
            <a:off x="8798242" y="4012566"/>
            <a:ext cx="3230879" cy="2475678"/>
          </a:xfrm>
          <a:prstGeom prst="rect">
            <a:avLst/>
          </a:prstGeom>
        </p:spPr>
        <p:txBody>
          <a:bodyPr vert="horz" wrap="square" lIns="0" tIns="13335" rIns="0" bIns="0" rtlCol="0">
            <a:spAutoFit/>
          </a:bodyPr>
          <a:lstStyle/>
          <a:p>
            <a:r>
              <a:rPr lang="en-US" sz="2000" dirty="0">
                <a:solidFill>
                  <a:schemeClr val="tx2"/>
                </a:solidFill>
              </a:rPr>
              <a:t>Provider Partners reports performance data to CMS via required annual reporting and makes MOC performance results available to key stakeholders including Plan leadership and staff, providers and members.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lang="en-US" spc="-50" dirty="0"/>
              <a:t>Facility</a:t>
            </a:r>
            <a:r>
              <a:rPr spc="-165" dirty="0"/>
              <a:t> </a:t>
            </a:r>
            <a:r>
              <a:rPr spc="-60" dirty="0"/>
              <a:t>Attestation</a:t>
            </a:r>
          </a:p>
        </p:txBody>
      </p:sp>
      <p:sp>
        <p:nvSpPr>
          <p:cNvPr id="3" name="object 3"/>
          <p:cNvSpPr txBox="1"/>
          <p:nvPr/>
        </p:nvSpPr>
        <p:spPr>
          <a:xfrm>
            <a:off x="999224" y="1599580"/>
            <a:ext cx="8956638" cy="1487587"/>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I </a:t>
            </a:r>
            <a:r>
              <a:rPr sz="2000" b="1" spc="-20" dirty="0">
                <a:latin typeface="Calibri"/>
                <a:cs typeface="Calibri"/>
              </a:rPr>
              <a:t>attest </a:t>
            </a:r>
            <a:r>
              <a:rPr sz="2000" b="1" spc="-10" dirty="0">
                <a:latin typeface="Calibri"/>
                <a:cs typeface="Calibri"/>
              </a:rPr>
              <a:t>that </a:t>
            </a:r>
            <a:r>
              <a:rPr sz="2000" b="1" dirty="0">
                <a:latin typeface="Calibri"/>
                <a:cs typeface="Calibri"/>
              </a:rPr>
              <a:t>I </a:t>
            </a:r>
            <a:r>
              <a:rPr sz="2000" b="1" spc="-20" dirty="0">
                <a:latin typeface="Calibri"/>
                <a:cs typeface="Calibri"/>
              </a:rPr>
              <a:t>have </a:t>
            </a:r>
            <a:r>
              <a:rPr sz="2000" b="1" spc="-10" dirty="0">
                <a:latin typeface="Calibri"/>
                <a:cs typeface="Calibri"/>
              </a:rPr>
              <a:t>received </a:t>
            </a:r>
            <a:r>
              <a:rPr sz="2000" b="1" spc="-5" dirty="0">
                <a:latin typeface="Calibri"/>
                <a:cs typeface="Calibri"/>
              </a:rPr>
              <a:t>the 20</a:t>
            </a:r>
            <a:r>
              <a:rPr lang="en-US" sz="2000" b="1" spc="-5" dirty="0">
                <a:latin typeface="Calibri"/>
                <a:cs typeface="Calibri"/>
              </a:rPr>
              <a:t>26</a:t>
            </a:r>
            <a:r>
              <a:rPr sz="2000" b="1" spc="-5" dirty="0">
                <a:latin typeface="Calibri"/>
                <a:cs typeface="Calibri"/>
              </a:rPr>
              <a:t> Model </a:t>
            </a:r>
            <a:r>
              <a:rPr sz="2000" b="1" dirty="0">
                <a:latin typeface="Calibri"/>
                <a:cs typeface="Calibri"/>
              </a:rPr>
              <a:t>of </a:t>
            </a:r>
            <a:r>
              <a:rPr sz="2000" b="1" spc="-10" dirty="0">
                <a:latin typeface="Calibri"/>
                <a:cs typeface="Calibri"/>
              </a:rPr>
              <a:t>Care </a:t>
            </a:r>
            <a:r>
              <a:rPr sz="2000" b="1" spc="-25" dirty="0">
                <a:latin typeface="Calibri"/>
                <a:cs typeface="Calibri"/>
              </a:rPr>
              <a:t>Training </a:t>
            </a:r>
            <a:r>
              <a:rPr sz="2000" b="1" spc="-15" dirty="0">
                <a:latin typeface="Calibri"/>
                <a:cs typeface="Calibri"/>
              </a:rPr>
              <a:t>for</a:t>
            </a:r>
            <a:r>
              <a:rPr sz="2000" b="1" spc="85" dirty="0">
                <a:latin typeface="Calibri"/>
                <a:cs typeface="Calibri"/>
              </a:rPr>
              <a:t> </a:t>
            </a:r>
            <a:r>
              <a:rPr lang="en-US" sz="2000" b="1" spc="-10" dirty="0">
                <a:latin typeface="Calibri"/>
                <a:cs typeface="Calibri"/>
              </a:rPr>
              <a:t>Provider Partners</a:t>
            </a:r>
            <a:r>
              <a:rPr sz="2000" b="1" spc="-10" dirty="0">
                <a:latin typeface="Calibri"/>
                <a:cs typeface="Calibri"/>
              </a:rPr>
              <a:t>:</a:t>
            </a:r>
            <a:endParaRPr lang="en-US" sz="2000" b="1" spc="-10" dirty="0">
              <a:latin typeface="Calibri"/>
              <a:cs typeface="Calibri"/>
            </a:endParaRPr>
          </a:p>
          <a:p>
            <a:pPr marL="12700">
              <a:lnSpc>
                <a:spcPct val="100000"/>
              </a:lnSpc>
              <a:spcBef>
                <a:spcPts val="100"/>
              </a:spcBef>
            </a:pPr>
            <a:endParaRPr lang="en-US" sz="2000" spc="-10" dirty="0">
              <a:latin typeface="Calibri"/>
              <a:cs typeface="Calibri"/>
            </a:endParaRPr>
          </a:p>
          <a:p>
            <a:pPr marL="927100" lvl="2">
              <a:spcBef>
                <a:spcPts val="600"/>
              </a:spcBef>
              <a:spcAft>
                <a:spcPts val="600"/>
              </a:spcAft>
            </a:pPr>
            <a:r>
              <a:rPr lang="en-US" sz="2000" spc="-10" dirty="0">
                <a:latin typeface="Calibri"/>
                <a:cs typeface="Calibri"/>
              </a:rPr>
              <a:t>Initial MOC Training</a:t>
            </a:r>
          </a:p>
          <a:p>
            <a:pPr marL="927100" lvl="2">
              <a:spcBef>
                <a:spcPts val="600"/>
              </a:spcBef>
              <a:spcAft>
                <a:spcPts val="600"/>
              </a:spcAft>
            </a:pPr>
            <a:r>
              <a:rPr lang="en-US" sz="2000" spc="-10" dirty="0">
                <a:latin typeface="Calibri"/>
                <a:cs typeface="Calibri"/>
              </a:rPr>
              <a:t>Annual MOC Training </a:t>
            </a:r>
            <a:endParaRPr sz="2000" dirty="0">
              <a:latin typeface="Calibri"/>
              <a:cs typeface="Calibri"/>
            </a:endParaRPr>
          </a:p>
        </p:txBody>
      </p:sp>
      <p:sp>
        <p:nvSpPr>
          <p:cNvPr id="4" name="object 4"/>
          <p:cNvSpPr/>
          <p:nvPr/>
        </p:nvSpPr>
        <p:spPr>
          <a:xfrm>
            <a:off x="899793" y="3976662"/>
            <a:ext cx="3505199" cy="45719"/>
          </a:xfrm>
          <a:custGeom>
            <a:avLst/>
            <a:gdLst/>
            <a:ahLst/>
            <a:cxnLst/>
            <a:rect l="l" t="t" r="r" b="b"/>
            <a:pathLst>
              <a:path w="3048000">
                <a:moveTo>
                  <a:pt x="0" y="0"/>
                </a:moveTo>
                <a:lnTo>
                  <a:pt x="3048000" y="0"/>
                </a:lnTo>
              </a:path>
            </a:pathLst>
          </a:custGeom>
          <a:ln w="19792">
            <a:solidFill>
              <a:srgbClr val="000000"/>
            </a:solidFill>
          </a:ln>
        </p:spPr>
        <p:txBody>
          <a:bodyPr wrap="square" lIns="0" tIns="0" rIns="0" bIns="0" rtlCol="0"/>
          <a:lstStyle/>
          <a:p>
            <a:endParaRPr/>
          </a:p>
        </p:txBody>
      </p:sp>
      <p:sp>
        <p:nvSpPr>
          <p:cNvPr id="5" name="object 5"/>
          <p:cNvSpPr/>
          <p:nvPr/>
        </p:nvSpPr>
        <p:spPr>
          <a:xfrm flipV="1">
            <a:off x="5489575" y="3893935"/>
            <a:ext cx="4503420" cy="45719"/>
          </a:xfrm>
          <a:custGeom>
            <a:avLst/>
            <a:gdLst/>
            <a:ahLst/>
            <a:cxnLst/>
            <a:rect l="l" t="t" r="r" b="b"/>
            <a:pathLst>
              <a:path w="4503420">
                <a:moveTo>
                  <a:pt x="0" y="0"/>
                </a:moveTo>
                <a:lnTo>
                  <a:pt x="4503420" y="0"/>
                </a:lnTo>
              </a:path>
            </a:pathLst>
          </a:custGeom>
          <a:ln w="19812">
            <a:solidFill>
              <a:srgbClr val="000000"/>
            </a:solidFill>
          </a:ln>
        </p:spPr>
        <p:txBody>
          <a:bodyPr wrap="square" lIns="0" tIns="0" rIns="0" bIns="0" rtlCol="0"/>
          <a:lstStyle/>
          <a:p>
            <a:endParaRPr/>
          </a:p>
        </p:txBody>
      </p:sp>
      <p:sp>
        <p:nvSpPr>
          <p:cNvPr id="6" name="object 6"/>
          <p:cNvSpPr txBox="1"/>
          <p:nvPr/>
        </p:nvSpPr>
        <p:spPr>
          <a:xfrm>
            <a:off x="899793" y="4916596"/>
            <a:ext cx="173545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Printed</a:t>
            </a:r>
            <a:r>
              <a:rPr sz="2400" spc="-70" dirty="0">
                <a:latin typeface="Calibri"/>
                <a:cs typeface="Calibri"/>
              </a:rPr>
              <a:t> </a:t>
            </a:r>
            <a:r>
              <a:rPr sz="2400" dirty="0">
                <a:latin typeface="Calibri"/>
                <a:cs typeface="Calibri"/>
              </a:rPr>
              <a:t>Name</a:t>
            </a:r>
          </a:p>
        </p:txBody>
      </p:sp>
      <p:sp>
        <p:nvSpPr>
          <p:cNvPr id="7" name="object 7"/>
          <p:cNvSpPr txBox="1"/>
          <p:nvPr/>
        </p:nvSpPr>
        <p:spPr>
          <a:xfrm>
            <a:off x="5496747" y="3976663"/>
            <a:ext cx="4213860" cy="391160"/>
          </a:xfrm>
          <a:prstGeom prst="rect">
            <a:avLst/>
          </a:prstGeom>
        </p:spPr>
        <p:txBody>
          <a:bodyPr vert="horz" wrap="square" lIns="0" tIns="12700" rIns="0" bIns="0" rtlCol="0">
            <a:spAutoFit/>
          </a:bodyPr>
          <a:lstStyle/>
          <a:p>
            <a:pPr marL="12700">
              <a:lnSpc>
                <a:spcPct val="100000"/>
              </a:lnSpc>
              <a:spcBef>
                <a:spcPts val="100"/>
              </a:spcBef>
            </a:pPr>
            <a:r>
              <a:rPr sz="2400" spc="-15" dirty="0">
                <a:latin typeface="Calibri"/>
                <a:cs typeface="Calibri"/>
              </a:rPr>
              <a:t>Organization </a:t>
            </a:r>
            <a:r>
              <a:rPr sz="2400" dirty="0">
                <a:latin typeface="Calibri"/>
                <a:cs typeface="Calibri"/>
              </a:rPr>
              <a:t>Name </a:t>
            </a:r>
            <a:r>
              <a:rPr sz="2400" spc="-5" dirty="0">
                <a:latin typeface="Calibri"/>
                <a:cs typeface="Calibri"/>
              </a:rPr>
              <a:t>(if applicable</a:t>
            </a:r>
            <a:r>
              <a:rPr sz="2400" spc="-55" dirty="0">
                <a:latin typeface="Calibri"/>
                <a:cs typeface="Calibri"/>
              </a:rPr>
              <a:t> </a:t>
            </a:r>
            <a:r>
              <a:rPr sz="2400" dirty="0">
                <a:latin typeface="Calibri"/>
                <a:cs typeface="Calibri"/>
              </a:rPr>
              <a:t>)</a:t>
            </a:r>
          </a:p>
        </p:txBody>
      </p:sp>
      <p:sp>
        <p:nvSpPr>
          <p:cNvPr id="8" name="object 8"/>
          <p:cNvSpPr/>
          <p:nvPr/>
        </p:nvSpPr>
        <p:spPr>
          <a:xfrm>
            <a:off x="899794" y="4931765"/>
            <a:ext cx="3505200" cy="0"/>
          </a:xfrm>
          <a:custGeom>
            <a:avLst/>
            <a:gdLst/>
            <a:ahLst/>
            <a:cxnLst/>
            <a:rect l="l" t="t" r="r" b="b"/>
            <a:pathLst>
              <a:path w="3505200">
                <a:moveTo>
                  <a:pt x="0" y="0"/>
                </a:moveTo>
                <a:lnTo>
                  <a:pt x="3505200" y="0"/>
                </a:lnTo>
              </a:path>
            </a:pathLst>
          </a:custGeom>
          <a:ln w="19792">
            <a:solidFill>
              <a:srgbClr val="000000"/>
            </a:solidFill>
          </a:ln>
        </p:spPr>
        <p:txBody>
          <a:bodyPr wrap="square" lIns="0" tIns="0" rIns="0" bIns="0" rtlCol="0"/>
          <a:lstStyle/>
          <a:p>
            <a:endParaRPr/>
          </a:p>
        </p:txBody>
      </p:sp>
      <p:sp>
        <p:nvSpPr>
          <p:cNvPr id="9" name="object 9"/>
          <p:cNvSpPr/>
          <p:nvPr/>
        </p:nvSpPr>
        <p:spPr>
          <a:xfrm>
            <a:off x="5489575" y="4931978"/>
            <a:ext cx="4503420" cy="45719"/>
          </a:xfrm>
          <a:custGeom>
            <a:avLst/>
            <a:gdLst/>
            <a:ahLst/>
            <a:cxnLst/>
            <a:rect l="l" t="t" r="r" b="b"/>
            <a:pathLst>
              <a:path w="5181600">
                <a:moveTo>
                  <a:pt x="0" y="0"/>
                </a:moveTo>
                <a:lnTo>
                  <a:pt x="5181600" y="0"/>
                </a:lnTo>
              </a:path>
            </a:pathLst>
          </a:custGeom>
          <a:ln w="19792">
            <a:solidFill>
              <a:srgbClr val="000000"/>
            </a:solidFill>
          </a:ln>
        </p:spPr>
        <p:txBody>
          <a:bodyPr wrap="square" lIns="0" tIns="0" rIns="0" bIns="0" rtlCol="0"/>
          <a:lstStyle/>
          <a:p>
            <a:endParaRPr/>
          </a:p>
        </p:txBody>
      </p:sp>
      <p:sp>
        <p:nvSpPr>
          <p:cNvPr id="10" name="object 10"/>
          <p:cNvSpPr txBox="1"/>
          <p:nvPr/>
        </p:nvSpPr>
        <p:spPr>
          <a:xfrm>
            <a:off x="899794" y="3955757"/>
            <a:ext cx="1198245"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Sign</a:t>
            </a:r>
            <a:r>
              <a:rPr sz="2400" spc="-30" dirty="0">
                <a:latin typeface="Calibri"/>
                <a:cs typeface="Calibri"/>
              </a:rPr>
              <a:t>a</a:t>
            </a:r>
            <a:r>
              <a:rPr sz="2400" dirty="0">
                <a:latin typeface="Calibri"/>
                <a:cs typeface="Calibri"/>
              </a:rPr>
              <a:t>tu</a:t>
            </a:r>
            <a:r>
              <a:rPr sz="2400" spc="-40" dirty="0">
                <a:latin typeface="Calibri"/>
                <a:cs typeface="Calibri"/>
              </a:rPr>
              <a:t>r</a:t>
            </a:r>
            <a:r>
              <a:rPr sz="2400" dirty="0">
                <a:latin typeface="Calibri"/>
                <a:cs typeface="Calibri"/>
              </a:rPr>
              <a:t>e</a:t>
            </a:r>
          </a:p>
        </p:txBody>
      </p:sp>
      <p:sp>
        <p:nvSpPr>
          <p:cNvPr id="11" name="object 11"/>
          <p:cNvSpPr txBox="1"/>
          <p:nvPr/>
        </p:nvSpPr>
        <p:spPr>
          <a:xfrm>
            <a:off x="5489575" y="5007247"/>
            <a:ext cx="56769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Ti</a:t>
            </a:r>
            <a:r>
              <a:rPr sz="2400" spc="-10" dirty="0">
                <a:latin typeface="Calibri"/>
                <a:cs typeface="Calibri"/>
              </a:rPr>
              <a:t>t</a:t>
            </a:r>
            <a:r>
              <a:rPr sz="2400" dirty="0">
                <a:latin typeface="Calibri"/>
                <a:cs typeface="Calibri"/>
              </a:rPr>
              <a:t>le</a:t>
            </a:r>
          </a:p>
        </p:txBody>
      </p:sp>
      <p:sp>
        <p:nvSpPr>
          <p:cNvPr id="12" name="object 12"/>
          <p:cNvSpPr/>
          <p:nvPr/>
        </p:nvSpPr>
        <p:spPr>
          <a:xfrm>
            <a:off x="899793" y="5864656"/>
            <a:ext cx="2133600" cy="0"/>
          </a:xfrm>
          <a:custGeom>
            <a:avLst/>
            <a:gdLst/>
            <a:ahLst/>
            <a:cxnLst/>
            <a:rect l="l" t="t" r="r" b="b"/>
            <a:pathLst>
              <a:path w="2133600">
                <a:moveTo>
                  <a:pt x="0" y="0"/>
                </a:moveTo>
                <a:lnTo>
                  <a:pt x="2133600" y="0"/>
                </a:lnTo>
              </a:path>
            </a:pathLst>
          </a:custGeom>
          <a:ln w="19792">
            <a:solidFill>
              <a:srgbClr val="000000"/>
            </a:solidFill>
          </a:ln>
        </p:spPr>
        <p:txBody>
          <a:bodyPr wrap="square" lIns="0" tIns="0" rIns="0" bIns="0" rtlCol="0"/>
          <a:lstStyle/>
          <a:p>
            <a:endParaRPr/>
          </a:p>
        </p:txBody>
      </p:sp>
      <p:sp>
        <p:nvSpPr>
          <p:cNvPr id="13" name="object 13"/>
          <p:cNvSpPr txBox="1"/>
          <p:nvPr/>
        </p:nvSpPr>
        <p:spPr>
          <a:xfrm>
            <a:off x="909001" y="5864656"/>
            <a:ext cx="60706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D</a:t>
            </a:r>
            <a:r>
              <a:rPr sz="2400" spc="-25" dirty="0">
                <a:latin typeface="Calibri"/>
                <a:cs typeface="Calibri"/>
              </a:rPr>
              <a:t>at</a:t>
            </a:r>
            <a:r>
              <a:rPr sz="2400" dirty="0">
                <a:latin typeface="Calibri"/>
                <a:cs typeface="Calibri"/>
              </a:rPr>
              <a:t>e</a:t>
            </a:r>
          </a:p>
        </p:txBody>
      </p:sp>
      <p:sp>
        <p:nvSpPr>
          <p:cNvPr id="14" name="Rectangle 13">
            <a:extLst>
              <a:ext uri="{FF2B5EF4-FFF2-40B4-BE49-F238E27FC236}">
                <a16:creationId xmlns:a16="http://schemas.microsoft.com/office/drawing/2014/main" id="{145EB7B1-9080-DF32-645B-1DBE0F11DE55}"/>
              </a:ext>
            </a:extLst>
          </p:cNvPr>
          <p:cNvSpPr/>
          <p:nvPr/>
        </p:nvSpPr>
        <p:spPr>
          <a:xfrm>
            <a:off x="1314225" y="2277266"/>
            <a:ext cx="419548" cy="31626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9A17AFEF-C8E2-CE9D-8881-3D06A25F5AD2}"/>
              </a:ext>
            </a:extLst>
          </p:cNvPr>
          <p:cNvSpPr/>
          <p:nvPr/>
        </p:nvSpPr>
        <p:spPr>
          <a:xfrm>
            <a:off x="1314225" y="2770906"/>
            <a:ext cx="419548" cy="316261"/>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039" y="1659285"/>
            <a:ext cx="5918361" cy="2677656"/>
          </a:xfrm>
          <a:prstGeom prst="rect">
            <a:avLst/>
          </a:prstGeom>
        </p:spPr>
        <p:txBody>
          <a:bodyPr wrap="square">
            <a:spAutoFit/>
          </a:bodyPr>
          <a:lstStyle/>
          <a:p>
            <a:pPr>
              <a:buFontTx/>
              <a:buNone/>
            </a:pPr>
            <a:r>
              <a:rPr lang="en-US" altLang="en-US" sz="2800" dirty="0">
                <a:solidFill>
                  <a:schemeClr val="tx1">
                    <a:lumMod val="85000"/>
                    <a:lumOff val="15000"/>
                  </a:schemeClr>
                </a:solidFill>
              </a:rPr>
              <a:t>Provider Partners Health Plans</a:t>
            </a:r>
          </a:p>
          <a:p>
            <a:pPr>
              <a:buFontTx/>
              <a:buNone/>
            </a:pPr>
            <a:r>
              <a:rPr lang="es-ES" altLang="en-US" sz="2800" dirty="0">
                <a:solidFill>
                  <a:schemeClr val="tx1">
                    <a:lumMod val="85000"/>
                    <a:lumOff val="15000"/>
                  </a:schemeClr>
                </a:solidFill>
              </a:rPr>
              <a:t>8820 Columbia 100 Parkway</a:t>
            </a:r>
          </a:p>
          <a:p>
            <a:pPr>
              <a:buFontTx/>
              <a:buNone/>
            </a:pPr>
            <a:r>
              <a:rPr lang="es-ES" altLang="en-US" sz="2800" dirty="0">
                <a:solidFill>
                  <a:schemeClr val="tx1">
                    <a:lumMod val="85000"/>
                    <a:lumOff val="15000"/>
                  </a:schemeClr>
                </a:solidFill>
              </a:rPr>
              <a:t>Suite 430</a:t>
            </a:r>
          </a:p>
          <a:p>
            <a:pPr>
              <a:buFontTx/>
              <a:buNone/>
            </a:pPr>
            <a:r>
              <a:rPr lang="es-ES" altLang="en-US" sz="2800" dirty="0">
                <a:solidFill>
                  <a:schemeClr val="tx1">
                    <a:lumMod val="85000"/>
                    <a:lumOff val="15000"/>
                  </a:schemeClr>
                </a:solidFill>
              </a:rPr>
              <a:t>Columbia, MD 21045</a:t>
            </a:r>
          </a:p>
          <a:p>
            <a:pPr>
              <a:buFontTx/>
              <a:buNone/>
            </a:pPr>
            <a:endParaRPr lang="es-ES" altLang="en-US" sz="2800" dirty="0">
              <a:solidFill>
                <a:schemeClr val="tx1">
                  <a:lumMod val="85000"/>
                  <a:lumOff val="15000"/>
                </a:schemeClr>
              </a:solidFill>
            </a:endParaRPr>
          </a:p>
          <a:p>
            <a:pPr>
              <a:buFontTx/>
              <a:buNone/>
            </a:pPr>
            <a:r>
              <a:rPr lang="en-US" sz="2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pphpprovidersmoc@pphealthplan.com</a:t>
            </a:r>
            <a:endParaRPr lang="en-US" altLang="en-US" sz="4000" dirty="0">
              <a:solidFill>
                <a:schemeClr val="tx2"/>
              </a:solidFill>
            </a:endParaRPr>
          </a:p>
        </p:txBody>
      </p:sp>
      <p:sp>
        <p:nvSpPr>
          <p:cNvPr id="6" name="Title 11">
            <a:extLst>
              <a:ext uri="{FF2B5EF4-FFF2-40B4-BE49-F238E27FC236}">
                <a16:creationId xmlns:a16="http://schemas.microsoft.com/office/drawing/2014/main" id="{80B05198-639B-42F2-AAB1-4E4A6965A0DE}"/>
              </a:ext>
            </a:extLst>
          </p:cNvPr>
          <p:cNvSpPr txBox="1">
            <a:spLocks/>
          </p:cNvSpPr>
          <p:nvPr/>
        </p:nvSpPr>
        <p:spPr>
          <a:xfrm>
            <a:off x="568164" y="379413"/>
            <a:ext cx="5257800" cy="852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rPr>
              <a:t>Contact Information </a:t>
            </a:r>
          </a:p>
        </p:txBody>
      </p:sp>
    </p:spTree>
    <p:extLst>
      <p:ext uri="{BB962C8B-B14F-4D97-AF65-F5344CB8AC3E}">
        <p14:creationId xmlns:p14="http://schemas.microsoft.com/office/powerpoint/2010/main" val="285705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9204" y="1990344"/>
            <a:ext cx="9869805" cy="681355"/>
          </a:xfrm>
          <a:custGeom>
            <a:avLst/>
            <a:gdLst/>
            <a:ahLst/>
            <a:cxnLst/>
            <a:rect l="l" t="t" r="r" b="b"/>
            <a:pathLst>
              <a:path w="9869805" h="681355">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4" name="object 4"/>
          <p:cNvSpPr/>
          <p:nvPr/>
        </p:nvSpPr>
        <p:spPr>
          <a:xfrm>
            <a:off x="923544" y="1552955"/>
            <a:ext cx="7022592" cy="90982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68324" y="1562112"/>
            <a:ext cx="6541008" cy="9387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82980" y="1422135"/>
            <a:ext cx="6908292" cy="106489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266443" y="1504357"/>
            <a:ext cx="6483859" cy="607218"/>
          </a:xfrm>
          <a:prstGeom prst="rect">
            <a:avLst/>
          </a:prstGeom>
        </p:spPr>
        <p:txBody>
          <a:bodyPr vert="horz" wrap="square" lIns="0" tIns="42545" rIns="0" bIns="0" rtlCol="0">
            <a:spAutoFit/>
          </a:bodyPr>
          <a:lstStyle/>
          <a:p>
            <a:pPr marL="12700" marR="5080">
              <a:lnSpc>
                <a:spcPts val="2210"/>
              </a:lnSpc>
              <a:spcBef>
                <a:spcPts val="335"/>
              </a:spcBef>
            </a:pPr>
            <a:r>
              <a:rPr sz="2000" spc="-5" dirty="0">
                <a:solidFill>
                  <a:srgbClr val="FFFFFF"/>
                </a:solidFill>
                <a:latin typeface="Calibri"/>
                <a:cs typeface="Calibri"/>
              </a:rPr>
              <a:t>Describe what </a:t>
            </a:r>
            <a:r>
              <a:rPr sz="2000" dirty="0">
                <a:solidFill>
                  <a:srgbClr val="FFFFFF"/>
                </a:solidFill>
                <a:latin typeface="Calibri"/>
                <a:cs typeface="Calibri"/>
              </a:rPr>
              <a:t>an </a:t>
            </a:r>
            <a:r>
              <a:rPr sz="2000" spc="-5" dirty="0">
                <a:solidFill>
                  <a:srgbClr val="FFFFFF"/>
                </a:solidFill>
                <a:latin typeface="Calibri"/>
                <a:cs typeface="Calibri"/>
              </a:rPr>
              <a:t>Institutional </a:t>
            </a:r>
            <a:r>
              <a:rPr sz="2000" dirty="0">
                <a:solidFill>
                  <a:srgbClr val="FFFFFF"/>
                </a:solidFill>
                <a:latin typeface="Calibri"/>
                <a:cs typeface="Calibri"/>
              </a:rPr>
              <a:t>Special Needs </a:t>
            </a:r>
            <a:r>
              <a:rPr sz="2000" spc="-5" dirty="0">
                <a:solidFill>
                  <a:srgbClr val="FFFFFF"/>
                </a:solidFill>
                <a:latin typeface="Calibri"/>
                <a:cs typeface="Calibri"/>
              </a:rPr>
              <a:t>Plan (</a:t>
            </a:r>
            <a:r>
              <a:rPr lang="en-US" sz="2000" spc="-5" dirty="0">
                <a:solidFill>
                  <a:srgbClr val="FFFFFF"/>
                </a:solidFill>
                <a:latin typeface="Calibri"/>
                <a:cs typeface="Calibri"/>
              </a:rPr>
              <a:t>I-SNP) is</a:t>
            </a:r>
            <a:r>
              <a:rPr sz="2000" dirty="0">
                <a:solidFill>
                  <a:srgbClr val="FFFFFF"/>
                </a:solidFill>
                <a:latin typeface="Calibri"/>
                <a:cs typeface="Calibri"/>
              </a:rPr>
              <a:t> and the purpose </a:t>
            </a:r>
            <a:r>
              <a:rPr sz="2000" spc="-5" dirty="0">
                <a:solidFill>
                  <a:srgbClr val="FFFFFF"/>
                </a:solidFill>
                <a:latin typeface="Calibri"/>
                <a:cs typeface="Calibri"/>
              </a:rPr>
              <a:t>of </a:t>
            </a:r>
            <a:r>
              <a:rPr sz="2000" dirty="0">
                <a:solidFill>
                  <a:srgbClr val="FFFFFF"/>
                </a:solidFill>
                <a:latin typeface="Calibri"/>
                <a:cs typeface="Calibri"/>
              </a:rPr>
              <a:t>the</a:t>
            </a:r>
            <a:r>
              <a:rPr sz="2000" spc="-55" dirty="0">
                <a:solidFill>
                  <a:srgbClr val="FFFFFF"/>
                </a:solidFill>
                <a:latin typeface="Calibri"/>
                <a:cs typeface="Calibri"/>
              </a:rPr>
              <a:t> </a:t>
            </a:r>
            <a:r>
              <a:rPr sz="2000" dirty="0">
                <a:solidFill>
                  <a:srgbClr val="FFFFFF"/>
                </a:solidFill>
                <a:latin typeface="Calibri"/>
                <a:cs typeface="Calibri"/>
              </a:rPr>
              <a:t>MOC</a:t>
            </a:r>
            <a:endParaRPr sz="2000" dirty="0">
              <a:latin typeface="Calibri"/>
              <a:cs typeface="Calibri"/>
            </a:endParaRPr>
          </a:p>
        </p:txBody>
      </p:sp>
      <p:sp>
        <p:nvSpPr>
          <p:cNvPr id="8" name="object 8"/>
          <p:cNvSpPr/>
          <p:nvPr/>
        </p:nvSpPr>
        <p:spPr>
          <a:xfrm>
            <a:off x="489204" y="3215639"/>
            <a:ext cx="9869805" cy="680085"/>
          </a:xfrm>
          <a:custGeom>
            <a:avLst/>
            <a:gdLst/>
            <a:ahLst/>
            <a:cxnLst/>
            <a:rect l="l" t="t" r="r" b="b"/>
            <a:pathLst>
              <a:path w="9869805" h="680085">
                <a:moveTo>
                  <a:pt x="0" y="679704"/>
                </a:moveTo>
                <a:lnTo>
                  <a:pt x="9869424" y="679704"/>
                </a:lnTo>
                <a:lnTo>
                  <a:pt x="9869424" y="0"/>
                </a:lnTo>
                <a:lnTo>
                  <a:pt x="0" y="0"/>
                </a:lnTo>
                <a:lnTo>
                  <a:pt x="0" y="679704"/>
                </a:lnTo>
                <a:close/>
              </a:path>
            </a:pathLst>
          </a:custGeom>
          <a:ln w="6096">
            <a:solidFill>
              <a:srgbClr val="5B9BD4"/>
            </a:solidFill>
          </a:ln>
        </p:spPr>
        <p:txBody>
          <a:bodyPr wrap="square" lIns="0" tIns="0" rIns="0" bIns="0" rtlCol="0"/>
          <a:lstStyle/>
          <a:p>
            <a:endParaRPr/>
          </a:p>
        </p:txBody>
      </p:sp>
      <p:sp>
        <p:nvSpPr>
          <p:cNvPr id="9" name="object 9"/>
          <p:cNvSpPr/>
          <p:nvPr/>
        </p:nvSpPr>
        <p:spPr>
          <a:xfrm>
            <a:off x="923544" y="2776727"/>
            <a:ext cx="7022592" cy="90982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068324" y="2926054"/>
            <a:ext cx="5719572" cy="65839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982980" y="2816351"/>
            <a:ext cx="6908292" cy="797052"/>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270253" y="2917132"/>
            <a:ext cx="6339079" cy="629018"/>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FFFFFF"/>
                </a:solidFill>
                <a:latin typeface="Calibri"/>
                <a:cs typeface="Calibri"/>
              </a:rPr>
              <a:t>Show how </a:t>
            </a:r>
            <a:r>
              <a:rPr lang="en-US" sz="2000" spc="-5" dirty="0">
                <a:solidFill>
                  <a:srgbClr val="FFFFFF"/>
                </a:solidFill>
                <a:latin typeface="Calibri"/>
                <a:cs typeface="Calibri"/>
              </a:rPr>
              <a:t>the </a:t>
            </a:r>
            <a:r>
              <a:rPr lang="en-US" sz="2000" spc="-15" dirty="0">
                <a:solidFill>
                  <a:srgbClr val="FFFFFF"/>
                </a:solidFill>
                <a:latin typeface="Calibri"/>
                <a:cs typeface="Calibri"/>
              </a:rPr>
              <a:t>Provider Partners</a:t>
            </a:r>
            <a:r>
              <a:rPr sz="2000" spc="-15" dirty="0">
                <a:solidFill>
                  <a:srgbClr val="FFFFFF"/>
                </a:solidFill>
                <a:latin typeface="Calibri"/>
                <a:cs typeface="Calibri"/>
              </a:rPr>
              <a:t> </a:t>
            </a:r>
            <a:r>
              <a:rPr sz="2000" dirty="0">
                <a:solidFill>
                  <a:srgbClr val="FFFFFF"/>
                </a:solidFill>
                <a:latin typeface="Calibri"/>
                <a:cs typeface="Calibri"/>
              </a:rPr>
              <a:t>MOC </a:t>
            </a:r>
            <a:r>
              <a:rPr lang="en-US" sz="2000" spc="-5" dirty="0">
                <a:solidFill>
                  <a:srgbClr val="FFFFFF"/>
                </a:solidFill>
                <a:latin typeface="Calibri"/>
                <a:cs typeface="Calibri"/>
              </a:rPr>
              <a:t>can benefit the member as well as the facility</a:t>
            </a:r>
            <a:endParaRPr sz="2000" dirty="0">
              <a:latin typeface="Calibri"/>
              <a:cs typeface="Calibri"/>
            </a:endParaRPr>
          </a:p>
        </p:txBody>
      </p:sp>
      <p:sp>
        <p:nvSpPr>
          <p:cNvPr id="13" name="object 13"/>
          <p:cNvSpPr/>
          <p:nvPr/>
        </p:nvSpPr>
        <p:spPr>
          <a:xfrm>
            <a:off x="489204" y="4439411"/>
            <a:ext cx="9869805" cy="681355"/>
          </a:xfrm>
          <a:custGeom>
            <a:avLst/>
            <a:gdLst/>
            <a:ahLst/>
            <a:cxnLst/>
            <a:rect l="l" t="t" r="r" b="b"/>
            <a:pathLst>
              <a:path w="9869805" h="681354">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14" name="object 14"/>
          <p:cNvSpPr/>
          <p:nvPr/>
        </p:nvSpPr>
        <p:spPr>
          <a:xfrm>
            <a:off x="923544" y="4002023"/>
            <a:ext cx="7022592" cy="909827"/>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068324" y="4149826"/>
            <a:ext cx="4791456" cy="65839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982980" y="4041647"/>
            <a:ext cx="6908292" cy="797051"/>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1270253" y="4244721"/>
            <a:ext cx="439039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alibri"/>
                <a:cs typeface="Calibri"/>
              </a:rPr>
              <a:t>Help </a:t>
            </a:r>
            <a:r>
              <a:rPr sz="2000" spc="-10" dirty="0">
                <a:solidFill>
                  <a:srgbClr val="FFFFFF"/>
                </a:solidFill>
                <a:latin typeface="Calibri"/>
                <a:cs typeface="Calibri"/>
              </a:rPr>
              <a:t>you understand your </a:t>
            </a:r>
            <a:r>
              <a:rPr sz="2000" spc="-15" dirty="0">
                <a:solidFill>
                  <a:srgbClr val="FFFFFF"/>
                </a:solidFill>
                <a:latin typeface="Calibri"/>
                <a:cs typeface="Calibri"/>
              </a:rPr>
              <a:t>role </a:t>
            </a:r>
            <a:r>
              <a:rPr sz="2000" dirty="0">
                <a:solidFill>
                  <a:srgbClr val="FFFFFF"/>
                </a:solidFill>
                <a:latin typeface="Calibri"/>
                <a:cs typeface="Calibri"/>
              </a:rPr>
              <a:t>in the</a:t>
            </a:r>
            <a:r>
              <a:rPr sz="2000" spc="-40" dirty="0">
                <a:solidFill>
                  <a:srgbClr val="FFFFFF"/>
                </a:solidFill>
                <a:latin typeface="Calibri"/>
                <a:cs typeface="Calibri"/>
              </a:rPr>
              <a:t> </a:t>
            </a:r>
            <a:r>
              <a:rPr sz="2000" dirty="0">
                <a:solidFill>
                  <a:srgbClr val="FFFFFF"/>
                </a:solidFill>
                <a:latin typeface="Calibri"/>
                <a:cs typeface="Calibri"/>
              </a:rPr>
              <a:t>MOC</a:t>
            </a:r>
            <a:endParaRPr sz="2000">
              <a:latin typeface="Calibri"/>
              <a:cs typeface="Calibri"/>
            </a:endParaRPr>
          </a:p>
        </p:txBody>
      </p:sp>
      <p:sp>
        <p:nvSpPr>
          <p:cNvPr id="23" name="Title 22">
            <a:extLst>
              <a:ext uri="{FF2B5EF4-FFF2-40B4-BE49-F238E27FC236}">
                <a16:creationId xmlns:a16="http://schemas.microsoft.com/office/drawing/2014/main" id="{C7138546-FEFE-47FC-B430-54325DC876E3}"/>
              </a:ext>
            </a:extLst>
          </p:cNvPr>
          <p:cNvSpPr>
            <a:spLocks noGrp="1"/>
          </p:cNvSpPr>
          <p:nvPr>
            <p:ph type="title"/>
          </p:nvPr>
        </p:nvSpPr>
        <p:spPr/>
        <p:txBody>
          <a:bodyPr/>
          <a:lstStyle/>
          <a:p>
            <a:r>
              <a:rPr lang="en-US" dirty="0"/>
              <a:t>Goals of Training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07953208"/>
              </p:ext>
            </p:extLst>
          </p:nvPr>
        </p:nvGraphicFramePr>
        <p:xfrm>
          <a:off x="838200" y="1536174"/>
          <a:ext cx="10123213"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774E32B5-7644-4338-8D6A-C45050C11574}"/>
              </a:ext>
            </a:extLst>
          </p:cNvPr>
          <p:cNvSpPr>
            <a:spLocks noGrp="1"/>
          </p:cNvSpPr>
          <p:nvPr>
            <p:ph type="title"/>
          </p:nvPr>
        </p:nvSpPr>
        <p:spPr/>
        <p:txBody>
          <a:bodyPr/>
          <a:lstStyle/>
          <a:p>
            <a:r>
              <a:rPr lang="en-US" dirty="0"/>
              <a:t>What is an I-SNP? </a:t>
            </a:r>
          </a:p>
        </p:txBody>
      </p:sp>
    </p:spTree>
    <p:extLst>
      <p:ext uri="{BB962C8B-B14F-4D97-AF65-F5344CB8AC3E}">
        <p14:creationId xmlns:p14="http://schemas.microsoft.com/office/powerpoint/2010/main" val="157759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1671-EA01-C24A-A7EC-EC4F1DDC4D65}"/>
              </a:ext>
            </a:extLst>
          </p:cNvPr>
          <p:cNvSpPr>
            <a:spLocks noGrp="1"/>
          </p:cNvSpPr>
          <p:nvPr>
            <p:ph type="title"/>
          </p:nvPr>
        </p:nvSpPr>
        <p:spPr>
          <a:xfrm>
            <a:off x="500169" y="514609"/>
            <a:ext cx="9489651" cy="1325563"/>
          </a:xfrm>
        </p:spPr>
        <p:txBody>
          <a:bodyPr/>
          <a:lstStyle/>
          <a:p>
            <a:r>
              <a:rPr lang="en-US" spc="-200" dirty="0">
                <a:solidFill>
                  <a:srgbClr val="002060"/>
                </a:solidFill>
                <a:latin typeface="+mj-lt"/>
              </a:rPr>
              <a:t>To </a:t>
            </a:r>
            <a:r>
              <a:rPr lang="en-US" spc="-20" dirty="0">
                <a:solidFill>
                  <a:srgbClr val="002060"/>
                </a:solidFill>
                <a:latin typeface="+mj-lt"/>
              </a:rPr>
              <a:t>be </a:t>
            </a:r>
            <a:r>
              <a:rPr lang="en-US" spc="-25" dirty="0">
                <a:solidFill>
                  <a:srgbClr val="002060"/>
                </a:solidFill>
                <a:latin typeface="+mj-lt"/>
              </a:rPr>
              <a:t>eligible </a:t>
            </a:r>
            <a:r>
              <a:rPr lang="en-US" spc="-45" dirty="0">
                <a:solidFill>
                  <a:srgbClr val="002060"/>
                </a:solidFill>
                <a:latin typeface="+mj-lt"/>
              </a:rPr>
              <a:t>for </a:t>
            </a:r>
            <a:r>
              <a:rPr lang="en-US" spc="-30" dirty="0">
                <a:solidFill>
                  <a:srgbClr val="002060"/>
                </a:solidFill>
                <a:latin typeface="+mj-lt"/>
              </a:rPr>
              <a:t>Provider Partners </a:t>
            </a:r>
            <a:r>
              <a:rPr lang="en-US" spc="-45" dirty="0">
                <a:solidFill>
                  <a:srgbClr val="002060"/>
                </a:solidFill>
                <a:latin typeface="+mj-lt"/>
              </a:rPr>
              <a:t>enrollment, </a:t>
            </a:r>
            <a:r>
              <a:rPr lang="en-US" spc="-35" dirty="0">
                <a:solidFill>
                  <a:srgbClr val="002060"/>
                </a:solidFill>
                <a:latin typeface="+mj-lt"/>
              </a:rPr>
              <a:t>beneficiaries must:</a:t>
            </a:r>
            <a:endParaRPr lang="en-US" dirty="0">
              <a:solidFill>
                <a:srgbClr val="002060"/>
              </a:solidFill>
              <a:latin typeface="+mj-lt"/>
            </a:endParaRPr>
          </a:p>
        </p:txBody>
      </p:sp>
      <p:graphicFrame>
        <p:nvGraphicFramePr>
          <p:cNvPr id="5" name="Diagram 4">
            <a:extLst>
              <a:ext uri="{FF2B5EF4-FFF2-40B4-BE49-F238E27FC236}">
                <a16:creationId xmlns:a16="http://schemas.microsoft.com/office/drawing/2014/main" id="{DFD58DEE-6686-3543-BD41-5F4885099967}"/>
              </a:ext>
            </a:extLst>
          </p:cNvPr>
          <p:cNvGraphicFramePr/>
          <p:nvPr>
            <p:extLst>
              <p:ext uri="{D42A27DB-BD31-4B8C-83A1-F6EECF244321}">
                <p14:modId xmlns:p14="http://schemas.microsoft.com/office/powerpoint/2010/main" val="2443580554"/>
              </p:ext>
            </p:extLst>
          </p:nvPr>
        </p:nvGraphicFramePr>
        <p:xfrm>
          <a:off x="1161112" y="1894810"/>
          <a:ext cx="10741763" cy="4561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bject 17">
            <a:extLst>
              <a:ext uri="{FF2B5EF4-FFF2-40B4-BE49-F238E27FC236}">
                <a16:creationId xmlns:a16="http://schemas.microsoft.com/office/drawing/2014/main" id="{616E97BE-5126-D845-BD31-9861E4937ACE}"/>
              </a:ext>
            </a:extLst>
          </p:cNvPr>
          <p:cNvSpPr/>
          <p:nvPr/>
        </p:nvSpPr>
        <p:spPr>
          <a:xfrm>
            <a:off x="1687882" y="2785873"/>
            <a:ext cx="679704" cy="643127"/>
          </a:xfrm>
          <a:prstGeom prst="rect">
            <a:avLst/>
          </a:prstGeom>
          <a:blipFill>
            <a:blip r:embed="rId7" cstate="print"/>
            <a:stretch>
              <a:fillRect/>
            </a:stretch>
          </a:blipFill>
        </p:spPr>
        <p:txBody>
          <a:bodyPr wrap="square" lIns="0" tIns="0" rIns="0" bIns="0" rtlCol="0"/>
          <a:lstStyle/>
          <a:p>
            <a:endParaRPr/>
          </a:p>
        </p:txBody>
      </p:sp>
      <p:sp>
        <p:nvSpPr>
          <p:cNvPr id="10" name="object 17">
            <a:extLst>
              <a:ext uri="{FF2B5EF4-FFF2-40B4-BE49-F238E27FC236}">
                <a16:creationId xmlns:a16="http://schemas.microsoft.com/office/drawing/2014/main" id="{5DD57F3D-6E26-044A-ADFB-3DFCABDAF968}"/>
              </a:ext>
            </a:extLst>
          </p:cNvPr>
          <p:cNvSpPr/>
          <p:nvPr/>
        </p:nvSpPr>
        <p:spPr>
          <a:xfrm>
            <a:off x="1589270" y="4768747"/>
            <a:ext cx="679704" cy="643127"/>
          </a:xfrm>
          <a:prstGeom prst="rect">
            <a:avLst/>
          </a:prstGeom>
          <a:blipFill>
            <a:blip r:embed="rId7" cstate="print"/>
            <a:stretch>
              <a:fillRect/>
            </a:stretch>
          </a:blipFill>
        </p:spPr>
        <p:txBody>
          <a:bodyPr wrap="square" lIns="0" tIns="0" rIns="0" bIns="0" rtlCol="0"/>
          <a:lstStyle/>
          <a:p>
            <a:endParaRPr/>
          </a:p>
        </p:txBody>
      </p:sp>
      <p:pic>
        <p:nvPicPr>
          <p:cNvPr id="3" name="Picture 2">
            <a:extLst>
              <a:ext uri="{FF2B5EF4-FFF2-40B4-BE49-F238E27FC236}">
                <a16:creationId xmlns:a16="http://schemas.microsoft.com/office/drawing/2014/main" id="{A57A2CD0-E8DE-878E-6B0A-25D0BE21FDBA}"/>
              </a:ext>
            </a:extLst>
          </p:cNvPr>
          <p:cNvPicPr>
            <a:picLocks noChangeAspect="1"/>
          </p:cNvPicPr>
          <p:nvPr/>
        </p:nvPicPr>
        <p:blipFill>
          <a:blip r:embed="rId8"/>
          <a:stretch>
            <a:fillRect/>
          </a:stretch>
        </p:blipFill>
        <p:spPr>
          <a:xfrm rot="5400000">
            <a:off x="10397307" y="-328179"/>
            <a:ext cx="983782" cy="2027356"/>
          </a:xfrm>
          <a:prstGeom prst="rect">
            <a:avLst/>
          </a:prstGeom>
        </p:spPr>
      </p:pic>
    </p:spTree>
    <p:extLst>
      <p:ext uri="{BB962C8B-B14F-4D97-AF65-F5344CB8AC3E}">
        <p14:creationId xmlns:p14="http://schemas.microsoft.com/office/powerpoint/2010/main" val="420973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spc="-45" dirty="0"/>
              <a:t>What </a:t>
            </a:r>
            <a:r>
              <a:rPr spc="-10" dirty="0"/>
              <a:t>is </a:t>
            </a:r>
            <a:r>
              <a:rPr spc="-20" dirty="0"/>
              <a:t>the</a:t>
            </a:r>
            <a:r>
              <a:rPr spc="-245" dirty="0"/>
              <a:t> </a:t>
            </a:r>
            <a:r>
              <a:rPr spc="-35" dirty="0"/>
              <a:t>MOC?</a:t>
            </a:r>
          </a:p>
        </p:txBody>
      </p:sp>
      <p:sp>
        <p:nvSpPr>
          <p:cNvPr id="3" name="object 3"/>
          <p:cNvSpPr txBox="1"/>
          <p:nvPr/>
        </p:nvSpPr>
        <p:spPr>
          <a:xfrm>
            <a:off x="592255" y="1781845"/>
            <a:ext cx="4031019" cy="3382336"/>
          </a:xfrm>
          <a:prstGeom prst="rect">
            <a:avLst/>
          </a:prstGeom>
        </p:spPr>
        <p:txBody>
          <a:bodyPr vert="horz" wrap="square" lIns="0" tIns="12065" rIns="0" bIns="0" rtlCol="0">
            <a:spAutoFit/>
          </a:bodyPr>
          <a:lstStyle/>
          <a:p>
            <a:pPr marL="12700" marR="12065">
              <a:lnSpc>
                <a:spcPct val="100000"/>
              </a:lnSpc>
              <a:spcBef>
                <a:spcPts val="95"/>
              </a:spcBef>
            </a:pPr>
            <a:r>
              <a:rPr sz="2200" b="1" spc="-10" dirty="0">
                <a:solidFill>
                  <a:srgbClr val="44536A"/>
                </a:solidFill>
                <a:latin typeface="Calibri"/>
                <a:cs typeface="Calibri"/>
              </a:rPr>
              <a:t>The MOC </a:t>
            </a:r>
            <a:r>
              <a:rPr sz="2200" b="1" spc="-5" dirty="0">
                <a:solidFill>
                  <a:srgbClr val="44536A"/>
                </a:solidFill>
                <a:latin typeface="Calibri"/>
                <a:cs typeface="Calibri"/>
              </a:rPr>
              <a:t>is </a:t>
            </a:r>
            <a:r>
              <a:rPr lang="en-US" sz="2200" b="1" spc="-25" dirty="0">
                <a:solidFill>
                  <a:srgbClr val="44536A"/>
                </a:solidFill>
                <a:latin typeface="Calibri"/>
                <a:cs typeface="Calibri"/>
              </a:rPr>
              <a:t>Provider Partner</a:t>
            </a:r>
            <a:r>
              <a:rPr sz="2200" b="1" spc="-25" dirty="0">
                <a:solidFill>
                  <a:srgbClr val="44536A"/>
                </a:solidFill>
                <a:latin typeface="Calibri"/>
                <a:cs typeface="Calibri"/>
              </a:rPr>
              <a:t>s </a:t>
            </a:r>
            <a:r>
              <a:rPr sz="2200" b="1" spc="-10" dirty="0">
                <a:solidFill>
                  <a:srgbClr val="44536A"/>
                </a:solidFill>
                <a:latin typeface="Calibri"/>
                <a:cs typeface="Calibri"/>
              </a:rPr>
              <a:t>detailed, </a:t>
            </a:r>
            <a:r>
              <a:rPr sz="2200" b="1" spc="-15" dirty="0">
                <a:solidFill>
                  <a:srgbClr val="44536A"/>
                </a:solidFill>
                <a:latin typeface="Calibri"/>
                <a:cs typeface="Calibri"/>
              </a:rPr>
              <a:t>written </a:t>
            </a:r>
            <a:r>
              <a:rPr sz="2200" b="1" spc="-10" dirty="0">
                <a:solidFill>
                  <a:srgbClr val="44536A"/>
                </a:solidFill>
                <a:latin typeface="Calibri"/>
                <a:cs typeface="Calibri"/>
              </a:rPr>
              <a:t>commitment </a:t>
            </a:r>
            <a:r>
              <a:rPr sz="2200" b="1" spc="-20" dirty="0">
                <a:solidFill>
                  <a:srgbClr val="44536A"/>
                </a:solidFill>
                <a:latin typeface="Calibri"/>
                <a:cs typeface="Calibri"/>
              </a:rPr>
              <a:t>to </a:t>
            </a:r>
            <a:r>
              <a:rPr sz="2200" b="1" spc="-5" dirty="0">
                <a:solidFill>
                  <a:srgbClr val="44536A"/>
                </a:solidFill>
                <a:latin typeface="Calibri"/>
                <a:cs typeface="Calibri"/>
              </a:rPr>
              <a:t>CMS </a:t>
            </a:r>
            <a:r>
              <a:rPr sz="2200" b="1" spc="-10" dirty="0">
                <a:solidFill>
                  <a:srgbClr val="44536A"/>
                </a:solidFill>
                <a:latin typeface="Calibri"/>
                <a:cs typeface="Calibri"/>
              </a:rPr>
              <a:t>on how </a:t>
            </a:r>
            <a:r>
              <a:rPr sz="2200" b="1" spc="-15" dirty="0">
                <a:solidFill>
                  <a:srgbClr val="44536A"/>
                </a:solidFill>
                <a:latin typeface="Calibri"/>
                <a:cs typeface="Calibri"/>
              </a:rPr>
              <a:t>we </a:t>
            </a:r>
            <a:r>
              <a:rPr sz="2200" b="1" spc="-10" dirty="0">
                <a:solidFill>
                  <a:srgbClr val="44536A"/>
                </a:solidFill>
                <a:latin typeface="Calibri"/>
                <a:cs typeface="Calibri"/>
              </a:rPr>
              <a:t>will </a:t>
            </a:r>
            <a:r>
              <a:rPr sz="2200" b="1" spc="-15" dirty="0">
                <a:solidFill>
                  <a:srgbClr val="44536A"/>
                </a:solidFill>
                <a:latin typeface="Calibri"/>
                <a:cs typeface="Calibri"/>
              </a:rPr>
              <a:t>provide </a:t>
            </a:r>
            <a:r>
              <a:rPr sz="2200" b="1" spc="-10" dirty="0">
                <a:solidFill>
                  <a:srgbClr val="44536A"/>
                </a:solidFill>
                <a:latin typeface="Calibri"/>
                <a:cs typeface="Calibri"/>
              </a:rPr>
              <a:t>specialized </a:t>
            </a:r>
            <a:r>
              <a:rPr sz="2200" b="1" spc="-15" dirty="0">
                <a:solidFill>
                  <a:srgbClr val="44536A"/>
                </a:solidFill>
                <a:latin typeface="Calibri"/>
                <a:cs typeface="Calibri"/>
              </a:rPr>
              <a:t>care </a:t>
            </a:r>
            <a:r>
              <a:rPr sz="2200" b="1" spc="-20" dirty="0">
                <a:solidFill>
                  <a:srgbClr val="44536A"/>
                </a:solidFill>
                <a:latin typeface="Calibri"/>
                <a:cs typeface="Calibri"/>
              </a:rPr>
              <a:t>to </a:t>
            </a:r>
            <a:r>
              <a:rPr sz="2200" b="1" spc="-10" dirty="0">
                <a:solidFill>
                  <a:srgbClr val="44536A"/>
                </a:solidFill>
                <a:latin typeface="Calibri"/>
                <a:cs typeface="Calibri"/>
              </a:rPr>
              <a:t>enrolled </a:t>
            </a:r>
            <a:r>
              <a:rPr lang="en-US" sz="2200" b="1" spc="-10" dirty="0">
                <a:solidFill>
                  <a:srgbClr val="44536A"/>
                </a:solidFill>
                <a:latin typeface="Calibri"/>
                <a:cs typeface="Calibri"/>
              </a:rPr>
              <a:t>I-SNP </a:t>
            </a:r>
            <a:r>
              <a:rPr sz="2200" b="1" spc="-10" dirty="0">
                <a:solidFill>
                  <a:srgbClr val="44536A"/>
                </a:solidFill>
                <a:latin typeface="Calibri"/>
                <a:cs typeface="Calibri"/>
              </a:rPr>
              <a:t>members.</a:t>
            </a:r>
            <a:endParaRPr sz="2200" dirty="0">
              <a:latin typeface="Calibri"/>
              <a:cs typeface="Calibri"/>
            </a:endParaRPr>
          </a:p>
          <a:p>
            <a:pPr>
              <a:lnSpc>
                <a:spcPct val="100000"/>
              </a:lnSpc>
            </a:pPr>
            <a:endParaRPr sz="2200" dirty="0">
              <a:latin typeface="Calibri"/>
              <a:cs typeface="Calibri"/>
            </a:endParaRPr>
          </a:p>
          <a:p>
            <a:pPr>
              <a:lnSpc>
                <a:spcPct val="100000"/>
              </a:lnSpc>
              <a:spcBef>
                <a:spcPts val="35"/>
              </a:spcBef>
            </a:pPr>
            <a:endParaRPr sz="2100" dirty="0">
              <a:latin typeface="Calibri"/>
              <a:cs typeface="Calibri"/>
            </a:endParaRPr>
          </a:p>
          <a:p>
            <a:pPr marL="12700" marR="5080">
              <a:lnSpc>
                <a:spcPct val="100000"/>
              </a:lnSpc>
            </a:pPr>
            <a:r>
              <a:rPr sz="2200" i="1" spc="-10" dirty="0">
                <a:solidFill>
                  <a:srgbClr val="843B0C"/>
                </a:solidFill>
                <a:latin typeface="Calibri"/>
                <a:cs typeface="Calibri"/>
              </a:rPr>
              <a:t>*CMS </a:t>
            </a:r>
            <a:r>
              <a:rPr sz="2200" i="1" spc="-5" dirty="0">
                <a:solidFill>
                  <a:srgbClr val="843B0C"/>
                </a:solidFill>
                <a:latin typeface="Calibri"/>
                <a:cs typeface="Calibri"/>
              </a:rPr>
              <a:t>will </a:t>
            </a:r>
            <a:r>
              <a:rPr sz="2200" i="1" spc="-10" dirty="0">
                <a:solidFill>
                  <a:srgbClr val="843B0C"/>
                </a:solidFill>
                <a:latin typeface="Calibri"/>
                <a:cs typeface="Calibri"/>
              </a:rPr>
              <a:t>audit </a:t>
            </a:r>
            <a:r>
              <a:rPr sz="2200" i="1" spc="-5" dirty="0">
                <a:solidFill>
                  <a:srgbClr val="843B0C"/>
                </a:solidFill>
                <a:latin typeface="Calibri"/>
                <a:cs typeface="Calibri"/>
              </a:rPr>
              <a:t>P</a:t>
            </a:r>
            <a:r>
              <a:rPr lang="en-US" sz="2200" i="1" spc="-5" dirty="0">
                <a:solidFill>
                  <a:srgbClr val="843B0C"/>
                </a:solidFill>
                <a:latin typeface="Calibri"/>
                <a:cs typeface="Calibri"/>
              </a:rPr>
              <a:t>rovider Partners</a:t>
            </a:r>
            <a:r>
              <a:rPr sz="2200" i="1" spc="-5" dirty="0">
                <a:solidFill>
                  <a:srgbClr val="843B0C"/>
                </a:solidFill>
                <a:latin typeface="Calibri"/>
                <a:cs typeface="Calibri"/>
              </a:rPr>
              <a:t> </a:t>
            </a:r>
            <a:r>
              <a:rPr sz="2200" i="1" spc="-15" dirty="0">
                <a:solidFill>
                  <a:srgbClr val="843B0C"/>
                </a:solidFill>
                <a:latin typeface="Calibri"/>
                <a:cs typeface="Calibri"/>
              </a:rPr>
              <a:t>against </a:t>
            </a:r>
            <a:r>
              <a:rPr sz="2200" i="1" spc="-5" dirty="0">
                <a:solidFill>
                  <a:srgbClr val="843B0C"/>
                </a:solidFill>
                <a:latin typeface="Calibri"/>
                <a:cs typeface="Calibri"/>
              </a:rPr>
              <a:t>the </a:t>
            </a:r>
            <a:r>
              <a:rPr sz="2200" i="1" spc="-10" dirty="0">
                <a:solidFill>
                  <a:srgbClr val="843B0C"/>
                </a:solidFill>
                <a:latin typeface="Calibri"/>
                <a:cs typeface="Calibri"/>
              </a:rPr>
              <a:t>processes and commitments </a:t>
            </a:r>
            <a:r>
              <a:rPr sz="2200" i="1" spc="-5" dirty="0">
                <a:solidFill>
                  <a:srgbClr val="843B0C"/>
                </a:solidFill>
                <a:latin typeface="Calibri"/>
                <a:cs typeface="Calibri"/>
              </a:rPr>
              <a:t>described in the</a:t>
            </a:r>
            <a:r>
              <a:rPr sz="2200" i="1" spc="-30" dirty="0">
                <a:solidFill>
                  <a:srgbClr val="843B0C"/>
                </a:solidFill>
                <a:latin typeface="Calibri"/>
                <a:cs typeface="Calibri"/>
              </a:rPr>
              <a:t> </a:t>
            </a:r>
            <a:r>
              <a:rPr sz="2200" i="1" spc="-5" dirty="0">
                <a:solidFill>
                  <a:srgbClr val="843B0C"/>
                </a:solidFill>
                <a:latin typeface="Calibri"/>
                <a:cs typeface="Calibri"/>
              </a:rPr>
              <a:t>MOC</a:t>
            </a:r>
            <a:endParaRPr sz="2200" dirty="0">
              <a:latin typeface="Calibri"/>
              <a:cs typeface="Calibri"/>
            </a:endParaRPr>
          </a:p>
        </p:txBody>
      </p:sp>
      <p:sp>
        <p:nvSpPr>
          <p:cNvPr id="7" name="Rounded Rectangle 1">
            <a:extLst>
              <a:ext uri="{FF2B5EF4-FFF2-40B4-BE49-F238E27FC236}">
                <a16:creationId xmlns:a16="http://schemas.microsoft.com/office/drawing/2014/main" id="{920AEB77-1F77-44F0-A5EE-4FB8EAAF499A}"/>
              </a:ext>
            </a:extLst>
          </p:cNvPr>
          <p:cNvSpPr/>
          <p:nvPr/>
        </p:nvSpPr>
        <p:spPr>
          <a:xfrm>
            <a:off x="4899565" y="1781845"/>
            <a:ext cx="6972910" cy="41518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u="sng" dirty="0">
                <a:solidFill>
                  <a:schemeClr val="tx2"/>
                </a:solidFill>
              </a:rPr>
              <a:t>The MOC contains the following required components:</a:t>
            </a:r>
          </a:p>
          <a:p>
            <a:pPr marL="285750" indent="-285750">
              <a:buFont typeface="Arial" panose="020B0604020202020204" pitchFamily="34" charset="0"/>
              <a:buChar char="•"/>
            </a:pPr>
            <a:r>
              <a:rPr lang="en-US" sz="2000" dirty="0">
                <a:solidFill>
                  <a:schemeClr val="tx2"/>
                </a:solidFill>
              </a:rPr>
              <a:t>Description of the Plan Population and identification of “Most Vulnerable”</a:t>
            </a:r>
          </a:p>
          <a:p>
            <a:pPr marL="285750" indent="-285750">
              <a:buFont typeface="Arial" panose="020B0604020202020204" pitchFamily="34" charset="0"/>
              <a:buChar char="•"/>
            </a:pPr>
            <a:r>
              <a:rPr lang="en-US" sz="2000" dirty="0">
                <a:solidFill>
                  <a:schemeClr val="tx2"/>
                </a:solidFill>
              </a:rPr>
              <a:t>Care Coordination</a:t>
            </a:r>
          </a:p>
          <a:p>
            <a:pPr marL="742950" lvl="1" indent="-285750">
              <a:buFont typeface="Arial" panose="020B0604020202020204" pitchFamily="34" charset="0"/>
              <a:buChar char="•"/>
            </a:pPr>
            <a:r>
              <a:rPr lang="en-US" sz="2000" dirty="0">
                <a:solidFill>
                  <a:schemeClr val="tx2"/>
                </a:solidFill>
              </a:rPr>
              <a:t>Staff Structure and MOC Training</a:t>
            </a:r>
          </a:p>
          <a:p>
            <a:pPr marL="742950" lvl="1" indent="-285750">
              <a:buFont typeface="Arial" panose="020B0604020202020204" pitchFamily="34" charset="0"/>
              <a:buChar char="•"/>
            </a:pPr>
            <a:r>
              <a:rPr lang="en-US" sz="2000" dirty="0">
                <a:solidFill>
                  <a:schemeClr val="tx2"/>
                </a:solidFill>
              </a:rPr>
              <a:t>Health Risk Assessment (HRA), Individualized Care Plan (ICP) &amp; Interdisciplinary Care Team (ICT)</a:t>
            </a:r>
          </a:p>
          <a:p>
            <a:pPr marL="742950" lvl="1" indent="-285750">
              <a:buFont typeface="Arial" panose="020B0604020202020204" pitchFamily="34" charset="0"/>
              <a:buChar char="•"/>
            </a:pPr>
            <a:r>
              <a:rPr lang="en-US" sz="2000" dirty="0">
                <a:solidFill>
                  <a:schemeClr val="tx2"/>
                </a:solidFill>
              </a:rPr>
              <a:t>Care Transitions Protocols</a:t>
            </a:r>
          </a:p>
          <a:p>
            <a:pPr marL="285750" indent="-285750">
              <a:buFont typeface="Arial" panose="020B0604020202020204" pitchFamily="34" charset="0"/>
              <a:buChar char="•"/>
            </a:pPr>
            <a:r>
              <a:rPr lang="en-US" sz="2000"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sz="2000" dirty="0">
                <a:solidFill>
                  <a:schemeClr val="tx2"/>
                </a:solidFill>
              </a:rPr>
              <a:t>MOC Training for Providers and Facilities</a:t>
            </a:r>
          </a:p>
          <a:p>
            <a:pPr marL="285750" indent="-285750">
              <a:buFont typeface="Arial" panose="020B0604020202020204" pitchFamily="34" charset="0"/>
              <a:buChar char="•"/>
            </a:pPr>
            <a:r>
              <a:rPr lang="en-US" sz="2000" dirty="0">
                <a:solidFill>
                  <a:schemeClr val="tx2"/>
                </a:solidFill>
              </a:rPr>
              <a:t>Quality Improvement and Performance Monitoring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2183352112"/>
              </p:ext>
            </p:extLst>
          </p:nvPr>
        </p:nvGraphicFramePr>
        <p:xfrm>
          <a:off x="838200" y="1381784"/>
          <a:ext cx="10515600" cy="45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285AE375-4260-45E4-B602-23B27B9D6EF8}"/>
              </a:ext>
            </a:extLst>
          </p:cNvPr>
          <p:cNvSpPr>
            <a:spLocks noGrp="1"/>
          </p:cNvSpPr>
          <p:nvPr>
            <p:ph type="title"/>
          </p:nvPr>
        </p:nvSpPr>
        <p:spPr/>
        <p:txBody>
          <a:bodyPr/>
          <a:lstStyle/>
          <a:p>
            <a:r>
              <a:rPr lang="en-US" dirty="0"/>
              <a:t>Goal of Provider Partners MOC </a:t>
            </a:r>
          </a:p>
        </p:txBody>
      </p:sp>
    </p:spTree>
    <p:extLst>
      <p:ext uri="{BB962C8B-B14F-4D97-AF65-F5344CB8AC3E}">
        <p14:creationId xmlns:p14="http://schemas.microsoft.com/office/powerpoint/2010/main" val="51806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842963" y="1381125"/>
            <a:ext cx="10628312" cy="3340402"/>
          </a:xfrm>
        </p:spPr>
        <p:txBody>
          <a:bodyPr wrap="square">
            <a:spAutoFit/>
          </a:bodyPr>
          <a:lstStyle/>
          <a:p>
            <a:pPr marL="231775" lvl="1" indent="0">
              <a:buNone/>
            </a:pPr>
            <a:r>
              <a:rPr lang="en-US" dirty="0">
                <a:solidFill>
                  <a:schemeClr val="tx2"/>
                </a:solidFill>
              </a:rPr>
              <a:t>Provider Partners MOC offers many advantages for facilities, including:</a:t>
            </a:r>
          </a:p>
          <a:p>
            <a:pPr marL="457200" lvl="1" indent="0">
              <a:buNone/>
            </a:pPr>
            <a:endParaRPr lang="en-US" dirty="0">
              <a:solidFill>
                <a:schemeClr val="tx2"/>
              </a:solidFill>
            </a:endParaRPr>
          </a:p>
          <a:p>
            <a:pPr marL="742950" lvl="1" indent="-285750"/>
            <a:r>
              <a:rPr lang="en-US" dirty="0">
                <a:solidFill>
                  <a:schemeClr val="tx2"/>
                </a:solidFill>
              </a:rPr>
              <a:t>A dedicated Nurse Practitioner and/or RN Care Coordinator that collaborates and communicates with the facility both onsite/ telephonically to provide an interdisciplinary approach to care</a:t>
            </a:r>
          </a:p>
          <a:p>
            <a:pPr marL="742950" lvl="1" indent="-285750"/>
            <a:r>
              <a:rPr lang="en-US" dirty="0">
                <a:solidFill>
                  <a:schemeClr val="tx2"/>
                </a:solidFill>
              </a:rPr>
              <a:t>Coordination of planned and unplanned care transitions between the facility, hospital or other care settings as necessary</a:t>
            </a:r>
          </a:p>
          <a:p>
            <a:pPr marL="742950" lvl="1" indent="-285750"/>
            <a:r>
              <a:rPr lang="en-US" dirty="0">
                <a:solidFill>
                  <a:schemeClr val="tx2"/>
                </a:solidFill>
              </a:rPr>
              <a:t>Improved quality of care and health outcomes for residents as measured by HEDIS® scores and hospital use rates</a:t>
            </a:r>
          </a:p>
        </p:txBody>
      </p:sp>
      <p:sp>
        <p:nvSpPr>
          <p:cNvPr id="6" name="TextBox 5"/>
          <p:cNvSpPr txBox="1"/>
          <p:nvPr/>
        </p:nvSpPr>
        <p:spPr>
          <a:xfrm>
            <a:off x="1859017" y="5383304"/>
            <a:ext cx="6703869" cy="707886"/>
          </a:xfrm>
          <a:prstGeom prst="rect">
            <a:avLst/>
          </a:prstGeom>
          <a:noFill/>
        </p:spPr>
        <p:txBody>
          <a:bodyPr wrap="square" rtlCol="0">
            <a:spAutoFit/>
          </a:bodyPr>
          <a:lstStyle/>
          <a:p>
            <a:r>
              <a:rPr lang="en-US" sz="2000" dirty="0">
                <a:solidFill>
                  <a:schemeClr val="tx2"/>
                </a:solidFill>
              </a:rPr>
              <a:t>In the following slides, look for the “star” symbol for quick tips and summaries of what providers can expect from the Plan</a:t>
            </a:r>
          </a:p>
        </p:txBody>
      </p:sp>
      <p:sp>
        <p:nvSpPr>
          <p:cNvPr id="7" name="5-Point Star 6"/>
          <p:cNvSpPr/>
          <p:nvPr/>
        </p:nvSpPr>
        <p:spPr>
          <a:xfrm>
            <a:off x="1094433" y="5141392"/>
            <a:ext cx="764584" cy="6768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5" name="Title 4">
            <a:extLst>
              <a:ext uri="{FF2B5EF4-FFF2-40B4-BE49-F238E27FC236}">
                <a16:creationId xmlns:a16="http://schemas.microsoft.com/office/drawing/2014/main" id="{EE0E36C7-B393-42D8-A87C-F49B48ADBFAE}"/>
              </a:ext>
            </a:extLst>
          </p:cNvPr>
          <p:cNvSpPr>
            <a:spLocks noGrp="1"/>
          </p:cNvSpPr>
          <p:nvPr>
            <p:ph type="title"/>
          </p:nvPr>
        </p:nvSpPr>
        <p:spPr/>
        <p:txBody>
          <a:bodyPr/>
          <a:lstStyle/>
          <a:p>
            <a:r>
              <a:rPr lang="en-US" dirty="0"/>
              <a:t>Advantages for Facilities </a:t>
            </a:r>
          </a:p>
        </p:txBody>
      </p:sp>
    </p:spTree>
    <p:extLst>
      <p:ext uri="{BB962C8B-B14F-4D97-AF65-F5344CB8AC3E}">
        <p14:creationId xmlns:p14="http://schemas.microsoft.com/office/powerpoint/2010/main" val="111963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
            <a:extLst>
              <a:ext uri="{FF2B5EF4-FFF2-40B4-BE49-F238E27FC236}">
                <a16:creationId xmlns:a16="http://schemas.microsoft.com/office/drawing/2014/main" id="{BCE68CB7-F025-4D56-9A91-827BF219E639}"/>
              </a:ext>
            </a:extLst>
          </p:cNvPr>
          <p:cNvSpPr/>
          <p:nvPr/>
        </p:nvSpPr>
        <p:spPr>
          <a:xfrm>
            <a:off x="290340" y="1172348"/>
            <a:ext cx="6258685" cy="36525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u="sng" dirty="0">
                <a:solidFill>
                  <a:schemeClr val="tx2"/>
                </a:solidFill>
              </a:rPr>
              <a:t>The MOC contains the following required components:</a:t>
            </a:r>
          </a:p>
          <a:p>
            <a:pPr marL="285750" indent="-285750">
              <a:buFont typeface="Arial" panose="020B0604020202020204" pitchFamily="34" charset="0"/>
              <a:buChar char="•"/>
            </a:pPr>
            <a:r>
              <a:rPr lang="en-US" dirty="0">
                <a:solidFill>
                  <a:schemeClr val="tx2"/>
                </a:solidFill>
              </a:rPr>
              <a:t>Description of the Plan Population and identification of “Most Vulnerable”</a:t>
            </a:r>
          </a:p>
          <a:p>
            <a:pPr marL="285750" indent="-285750">
              <a:buFont typeface="Arial" panose="020B0604020202020204" pitchFamily="34" charset="0"/>
              <a:buChar char="•"/>
            </a:pPr>
            <a:r>
              <a:rPr lang="en-US" dirty="0">
                <a:solidFill>
                  <a:schemeClr val="tx2"/>
                </a:solidFill>
              </a:rPr>
              <a:t>Care Coordination</a:t>
            </a:r>
          </a:p>
          <a:p>
            <a:pPr marL="742950" lvl="1" indent="-285750">
              <a:buFont typeface="Arial" panose="020B0604020202020204" pitchFamily="34" charset="0"/>
              <a:buChar char="•"/>
            </a:pPr>
            <a:r>
              <a:rPr lang="en-US" dirty="0">
                <a:solidFill>
                  <a:schemeClr val="tx2"/>
                </a:solidFill>
              </a:rPr>
              <a:t>Staff Structure and MOC Training</a:t>
            </a:r>
          </a:p>
          <a:p>
            <a:pPr marL="742950" lvl="1" indent="-285750">
              <a:buFont typeface="Arial" panose="020B0604020202020204" pitchFamily="34" charset="0"/>
              <a:buChar char="•"/>
            </a:pPr>
            <a:r>
              <a:rPr lang="en-US" dirty="0">
                <a:solidFill>
                  <a:schemeClr val="tx2"/>
                </a:solidFill>
              </a:rPr>
              <a:t>Health Risk Assessment, Individualized Care Plan &amp; Interdisciplinary Care Team</a:t>
            </a:r>
          </a:p>
          <a:p>
            <a:pPr marL="742950" lvl="1" indent="-285750">
              <a:buFont typeface="Arial" panose="020B0604020202020204" pitchFamily="34" charset="0"/>
              <a:buChar char="•"/>
            </a:pPr>
            <a:r>
              <a:rPr lang="en-US" dirty="0">
                <a:solidFill>
                  <a:schemeClr val="tx2"/>
                </a:solidFill>
              </a:rPr>
              <a:t>Care Transitions Protocols</a:t>
            </a:r>
          </a:p>
          <a:p>
            <a:pPr marL="285750" indent="-285750">
              <a:buFont typeface="Arial" panose="020B0604020202020204" pitchFamily="34" charset="0"/>
              <a:buChar char="•"/>
            </a:pPr>
            <a:r>
              <a:rPr lang="en-US"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dirty="0">
                <a:solidFill>
                  <a:schemeClr val="tx2"/>
                </a:solidFill>
              </a:rPr>
              <a:t>MOC Training for Providers and Facilities</a:t>
            </a:r>
          </a:p>
          <a:p>
            <a:pPr marL="285750" indent="-285750">
              <a:buFont typeface="Arial" panose="020B0604020202020204" pitchFamily="34" charset="0"/>
              <a:buChar char="•"/>
            </a:pPr>
            <a:r>
              <a:rPr lang="en-US" dirty="0">
                <a:solidFill>
                  <a:schemeClr val="tx2"/>
                </a:solidFill>
              </a:rPr>
              <a:t>Quality Improvement and Performance Monitoring </a:t>
            </a:r>
          </a:p>
        </p:txBody>
      </p:sp>
      <p:sp>
        <p:nvSpPr>
          <p:cNvPr id="2" name="Arrow: Right 1">
            <a:extLst>
              <a:ext uri="{FF2B5EF4-FFF2-40B4-BE49-F238E27FC236}">
                <a16:creationId xmlns:a16="http://schemas.microsoft.com/office/drawing/2014/main" id="{4B49B678-3092-4533-9BEC-582B6E0E014C}"/>
              </a:ext>
            </a:extLst>
          </p:cNvPr>
          <p:cNvSpPr/>
          <p:nvPr/>
        </p:nvSpPr>
        <p:spPr>
          <a:xfrm>
            <a:off x="6138204" y="1556280"/>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FE987E-BCE9-427A-822A-0AE247C4B9B8}"/>
              </a:ext>
            </a:extLst>
          </p:cNvPr>
          <p:cNvSpPr txBox="1"/>
          <p:nvPr/>
        </p:nvSpPr>
        <p:spPr>
          <a:xfrm>
            <a:off x="7572358" y="1428375"/>
            <a:ext cx="4149123" cy="615553"/>
          </a:xfrm>
          <a:prstGeom prst="rect">
            <a:avLst/>
          </a:prstGeom>
          <a:noFill/>
          <a:ln>
            <a:solidFill>
              <a:schemeClr val="bg1">
                <a:lumMod val="50000"/>
              </a:schemeClr>
            </a:solidFill>
          </a:ln>
        </p:spPr>
        <p:txBody>
          <a:bodyPr wrap="square" rtlCol="0">
            <a:spAutoFit/>
          </a:bodyPr>
          <a:lstStyle/>
          <a:p>
            <a:r>
              <a:rPr lang="en-US" sz="1700" b="1" dirty="0"/>
              <a:t>Key Teams: </a:t>
            </a:r>
            <a:r>
              <a:rPr lang="en-US" sz="1700" dirty="0"/>
              <a:t>Partner Development/Sales, Enrollment, Analytics, Clinical Operations</a:t>
            </a:r>
          </a:p>
        </p:txBody>
      </p:sp>
      <p:sp>
        <p:nvSpPr>
          <p:cNvPr id="12" name="Arrow: Right 11">
            <a:extLst>
              <a:ext uri="{FF2B5EF4-FFF2-40B4-BE49-F238E27FC236}">
                <a16:creationId xmlns:a16="http://schemas.microsoft.com/office/drawing/2014/main" id="{9DCFA572-CD76-4FBD-961E-7324942FCA40}"/>
              </a:ext>
            </a:extLst>
          </p:cNvPr>
          <p:cNvSpPr/>
          <p:nvPr/>
        </p:nvSpPr>
        <p:spPr>
          <a:xfrm>
            <a:off x="6152282" y="2527488"/>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D83DED-0232-42F0-BC68-8F427AD0AEDA}"/>
              </a:ext>
            </a:extLst>
          </p:cNvPr>
          <p:cNvSpPr txBox="1"/>
          <p:nvPr/>
        </p:nvSpPr>
        <p:spPr>
          <a:xfrm>
            <a:off x="7572357" y="2150878"/>
            <a:ext cx="4149124"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Clinical Operations, Partner Development, Utilization Management, Pharmacy</a:t>
            </a:r>
          </a:p>
        </p:txBody>
      </p:sp>
      <p:sp>
        <p:nvSpPr>
          <p:cNvPr id="14" name="TextBox 13">
            <a:extLst>
              <a:ext uri="{FF2B5EF4-FFF2-40B4-BE49-F238E27FC236}">
                <a16:creationId xmlns:a16="http://schemas.microsoft.com/office/drawing/2014/main" id="{5783F10B-2273-453B-AD00-E3602D16B070}"/>
              </a:ext>
            </a:extLst>
          </p:cNvPr>
          <p:cNvSpPr txBox="1"/>
          <p:nvPr/>
        </p:nvSpPr>
        <p:spPr>
          <a:xfrm>
            <a:off x="7572356" y="3117366"/>
            <a:ext cx="4149125"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Network Operations, Partner Development, Clinical Operations, Quality, Credentialing</a:t>
            </a:r>
          </a:p>
        </p:txBody>
      </p:sp>
      <p:sp>
        <p:nvSpPr>
          <p:cNvPr id="15" name="Arrow: Right 14">
            <a:extLst>
              <a:ext uri="{FF2B5EF4-FFF2-40B4-BE49-F238E27FC236}">
                <a16:creationId xmlns:a16="http://schemas.microsoft.com/office/drawing/2014/main" id="{DF1799DA-A63A-4F46-9682-2572C916B0DE}"/>
              </a:ext>
            </a:extLst>
          </p:cNvPr>
          <p:cNvSpPr/>
          <p:nvPr/>
        </p:nvSpPr>
        <p:spPr>
          <a:xfrm>
            <a:off x="6173871" y="3559149"/>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62DAF38-689F-4998-B275-BA2986CF3057}"/>
              </a:ext>
            </a:extLst>
          </p:cNvPr>
          <p:cNvSpPr/>
          <p:nvPr/>
        </p:nvSpPr>
        <p:spPr>
          <a:xfrm>
            <a:off x="6152282" y="4304155"/>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9DFEB6-E851-4EAE-BA7A-826399472DF3}"/>
              </a:ext>
            </a:extLst>
          </p:cNvPr>
          <p:cNvSpPr txBox="1"/>
          <p:nvPr/>
        </p:nvSpPr>
        <p:spPr>
          <a:xfrm>
            <a:off x="7572356" y="4114479"/>
            <a:ext cx="4149125" cy="113877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Quality Improvement, Analytics, Clinical Operations, Network Operations, Member Services, Operations, Pharmacy, Utilization Management</a:t>
            </a:r>
          </a:p>
        </p:txBody>
      </p:sp>
      <p:sp>
        <p:nvSpPr>
          <p:cNvPr id="18" name="TextBox 17">
            <a:extLst>
              <a:ext uri="{FF2B5EF4-FFF2-40B4-BE49-F238E27FC236}">
                <a16:creationId xmlns:a16="http://schemas.microsoft.com/office/drawing/2014/main" id="{B20687BC-6EF2-4F4F-AB96-7F5AC171843D}"/>
              </a:ext>
            </a:extLst>
          </p:cNvPr>
          <p:cNvSpPr txBox="1"/>
          <p:nvPr/>
        </p:nvSpPr>
        <p:spPr>
          <a:xfrm>
            <a:off x="351068" y="5253252"/>
            <a:ext cx="6598372" cy="1325880"/>
          </a:xfrm>
          <a:prstGeom prst="rect">
            <a:avLst/>
          </a:prstGeom>
          <a:noFill/>
          <a:ln>
            <a:solidFill>
              <a:schemeClr val="bg1"/>
            </a:solidFill>
          </a:ln>
        </p:spPr>
        <p:txBody>
          <a:bodyPr wrap="square" rtlCol="0">
            <a:spAutoFit/>
          </a:bodyPr>
          <a:lstStyle/>
          <a:p>
            <a:r>
              <a:rPr lang="en-US" sz="2000" dirty="0">
                <a:solidFill>
                  <a:schemeClr val="accent2">
                    <a:lumMod val="75000"/>
                  </a:schemeClr>
                </a:solidFill>
              </a:rPr>
              <a:t>SNP members and MOC processes are also supported by: Executive Leadership, Compliance, Information Technology, Member Services/Call Center, Pre-certification, Claims, Appeals and Grievances.</a:t>
            </a:r>
          </a:p>
        </p:txBody>
      </p:sp>
      <p:sp>
        <p:nvSpPr>
          <p:cNvPr id="6" name="Title 5">
            <a:extLst>
              <a:ext uri="{FF2B5EF4-FFF2-40B4-BE49-F238E27FC236}">
                <a16:creationId xmlns:a16="http://schemas.microsoft.com/office/drawing/2014/main" id="{6DE8C1A4-51B6-46F0-ACC9-73D165CA0AB2}"/>
              </a:ext>
            </a:extLst>
          </p:cNvPr>
          <p:cNvSpPr>
            <a:spLocks noGrp="1"/>
          </p:cNvSpPr>
          <p:nvPr>
            <p:ph type="title"/>
          </p:nvPr>
        </p:nvSpPr>
        <p:spPr/>
        <p:txBody>
          <a:bodyPr/>
          <a:lstStyle/>
          <a:p>
            <a:r>
              <a:rPr lang="en-US" dirty="0"/>
              <a:t>MOC Staff and Roles</a:t>
            </a:r>
          </a:p>
        </p:txBody>
      </p:sp>
    </p:spTree>
    <p:extLst>
      <p:ext uri="{BB962C8B-B14F-4D97-AF65-F5344CB8AC3E}">
        <p14:creationId xmlns:p14="http://schemas.microsoft.com/office/powerpoint/2010/main" val="2940151938"/>
      </p:ext>
    </p:extLst>
  </p:cSld>
  <p:clrMapOvr>
    <a:masterClrMapping/>
  </p:clrMapOvr>
</p:sld>
</file>

<file path=ppt/theme/theme1.xml><?xml version="1.0" encoding="utf-8"?>
<a:theme xmlns:a="http://schemas.openxmlformats.org/drawingml/2006/main" name="Provider Partners Master">
  <a:themeElements>
    <a:clrScheme name="Provider Partners">
      <a:dk1>
        <a:sysClr val="windowText" lastClr="000000"/>
      </a:dk1>
      <a:lt1>
        <a:sysClr val="window" lastClr="FFFFFF"/>
      </a:lt1>
      <a:dk2>
        <a:srgbClr val="44546A"/>
      </a:dk2>
      <a:lt2>
        <a:srgbClr val="E7E6E6"/>
      </a:lt2>
      <a:accent1>
        <a:srgbClr val="004C97"/>
      </a:accent1>
      <a:accent2>
        <a:srgbClr val="A4D65E"/>
      </a:accent2>
      <a:accent3>
        <a:srgbClr val="00AFD7"/>
      </a:accent3>
      <a:accent4>
        <a:srgbClr val="5B7F95"/>
      </a:accent4>
      <a:accent5>
        <a:srgbClr val="00AB8E"/>
      </a:accent5>
      <a:accent6>
        <a:srgbClr val="70AD47"/>
      </a:accent6>
      <a:hlink>
        <a:srgbClr val="004C97"/>
      </a:hlink>
      <a:folHlink>
        <a:srgbClr val="004C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129db5b-4e2c-4ac2-825e-53e3828e29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8C3C6995F70B4F9CA83B8A23D4C858" ma:contentTypeVersion="17" ma:contentTypeDescription="Create a new document." ma:contentTypeScope="" ma:versionID="da6191edd4bdf35d7819cfd6434bd635">
  <xsd:schema xmlns:xsd="http://www.w3.org/2001/XMLSchema" xmlns:xs="http://www.w3.org/2001/XMLSchema" xmlns:p="http://schemas.microsoft.com/office/2006/metadata/properties" xmlns:ns3="4129db5b-4e2c-4ac2-825e-53e3828e29b9" xmlns:ns4="b360fac2-0bea-41e7-97d8-72cbff16a1d9" targetNamespace="http://schemas.microsoft.com/office/2006/metadata/properties" ma:root="true" ma:fieldsID="e60c2f1a2ae27f30a75e7593fdb29f6a" ns3:_="" ns4:_="">
    <xsd:import namespace="4129db5b-4e2c-4ac2-825e-53e3828e29b9"/>
    <xsd:import namespace="b360fac2-0bea-41e7-97d8-72cbff16a1d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element ref="ns3:_activity" minOccurs="0"/>
                <xsd:element ref="ns3:MediaLengthInSecond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29db5b-4e2c-4ac2-825e-53e3828e2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60fac2-0bea-41e7-97d8-72cbff16a1d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1D4C5D-B370-4B7C-9A53-FDA62208B9C2}">
  <ds:schemaRefs>
    <ds:schemaRef ds:uri="http://schemas.microsoft.com/office/2006/metadata/properties"/>
    <ds:schemaRef ds:uri="b360fac2-0bea-41e7-97d8-72cbff16a1d9"/>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4129db5b-4e2c-4ac2-825e-53e3828e29b9"/>
    <ds:schemaRef ds:uri="http://purl.org/dc/terms/"/>
  </ds:schemaRefs>
</ds:datastoreItem>
</file>

<file path=customXml/itemProps2.xml><?xml version="1.0" encoding="utf-8"?>
<ds:datastoreItem xmlns:ds="http://schemas.openxmlformats.org/officeDocument/2006/customXml" ds:itemID="{F9D9003C-413D-4104-A847-2AAE54BCD694}">
  <ds:schemaRefs>
    <ds:schemaRef ds:uri="http://schemas.microsoft.com/sharepoint/v3/contenttype/forms"/>
  </ds:schemaRefs>
</ds:datastoreItem>
</file>

<file path=customXml/itemProps3.xml><?xml version="1.0" encoding="utf-8"?>
<ds:datastoreItem xmlns:ds="http://schemas.openxmlformats.org/officeDocument/2006/customXml" ds:itemID="{5363CB23-AA95-402E-996E-F28C71A82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29db5b-4e2c-4ac2-825e-53e3828e29b9"/>
    <ds:schemaRef ds:uri="b360fac2-0bea-41e7-97d8-72cbff16a1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4977</TotalTime>
  <Words>2314</Words>
  <Application>Microsoft Office PowerPoint</Application>
  <PresentationFormat>Widescreen</PresentationFormat>
  <Paragraphs>210</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Provider Partners Master</vt:lpstr>
      <vt:lpstr>PowerPoint Presentation</vt:lpstr>
      <vt:lpstr>Overview – Regulatory Requirements </vt:lpstr>
      <vt:lpstr>Goals of Training </vt:lpstr>
      <vt:lpstr>What is an I-SNP? </vt:lpstr>
      <vt:lpstr>To be eligible for Provider Partners enrollment, beneficiaries must:</vt:lpstr>
      <vt:lpstr>What is the MOC?</vt:lpstr>
      <vt:lpstr>Goal of Provider Partners MOC </vt:lpstr>
      <vt:lpstr>Advantages for Facilities </vt:lpstr>
      <vt:lpstr>MOC Staff and Roles</vt:lpstr>
      <vt:lpstr>Key Care Coordination Staff</vt:lpstr>
      <vt:lpstr>Key Care Coordination Staff continued…</vt:lpstr>
      <vt:lpstr>Key Care Coordination Staff continued </vt:lpstr>
      <vt:lpstr>CMS Care Coordination Requirements and Provider Partners Approach</vt:lpstr>
      <vt:lpstr>Health Risk Assessment (HRA)</vt:lpstr>
      <vt:lpstr>PowerPoint Presentation</vt:lpstr>
      <vt:lpstr>Individualized Care Plan (ICP) Goals </vt:lpstr>
      <vt:lpstr>PowerPoint Presentation</vt:lpstr>
      <vt:lpstr>Care Transitions Protocols</vt:lpstr>
      <vt:lpstr>A Partnership For Care</vt:lpstr>
      <vt:lpstr>Specialized Provider Network </vt:lpstr>
      <vt:lpstr>Use of Clinical Practice Guidelines</vt:lpstr>
      <vt:lpstr>Expectations for Nursing Facilities</vt:lpstr>
      <vt:lpstr>MOC Training Requirements </vt:lpstr>
      <vt:lpstr>Model of Care Quality Measures</vt:lpstr>
      <vt:lpstr>Evaluation of the Model of Care</vt:lpstr>
      <vt:lpstr>Facility Attestation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smith</dc:creator>
  <cp:lastModifiedBy>Argie Cochran</cp:lastModifiedBy>
  <cp:revision>44</cp:revision>
  <dcterms:created xsi:type="dcterms:W3CDTF">2022-06-28T02:49:54Z</dcterms:created>
  <dcterms:modified xsi:type="dcterms:W3CDTF">2025-08-22T19:12:46Z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0x010100B48C3C6995F70B4F9CA83B8A23D4C858</vt:lpwstr>
  </property>
</Properties>
</file>